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notesMasterIdLst>
    <p:notesMasterId r:id="rId40"/>
  </p:notesMasterIdLst>
  <p:handoutMasterIdLst>
    <p:handoutMasterId r:id="rId41"/>
  </p:handoutMasterIdLst>
  <p:sldIdLst>
    <p:sldId id="326" r:id="rId2"/>
    <p:sldId id="441" r:id="rId3"/>
    <p:sldId id="431" r:id="rId4"/>
    <p:sldId id="375" r:id="rId5"/>
    <p:sldId id="368" r:id="rId6"/>
    <p:sldId id="376" r:id="rId7"/>
    <p:sldId id="465" r:id="rId8"/>
    <p:sldId id="466" r:id="rId9"/>
    <p:sldId id="401" r:id="rId10"/>
    <p:sldId id="402" r:id="rId11"/>
    <p:sldId id="406" r:id="rId12"/>
    <p:sldId id="409" r:id="rId13"/>
    <p:sldId id="377" r:id="rId14"/>
    <p:sldId id="407" r:id="rId15"/>
    <p:sldId id="433" r:id="rId16"/>
    <p:sldId id="461" r:id="rId17"/>
    <p:sldId id="408" r:id="rId18"/>
    <p:sldId id="467" r:id="rId19"/>
    <p:sldId id="468" r:id="rId20"/>
    <p:sldId id="469" r:id="rId21"/>
    <p:sldId id="470" r:id="rId22"/>
    <p:sldId id="471" r:id="rId23"/>
    <p:sldId id="434" r:id="rId24"/>
    <p:sldId id="382" r:id="rId25"/>
    <p:sldId id="460" r:id="rId26"/>
    <p:sldId id="462" r:id="rId27"/>
    <p:sldId id="463" r:id="rId28"/>
    <p:sldId id="464" r:id="rId29"/>
    <p:sldId id="430" r:id="rId30"/>
    <p:sldId id="329" r:id="rId31"/>
    <p:sldId id="424" r:id="rId32"/>
    <p:sldId id="428" r:id="rId33"/>
    <p:sldId id="429" r:id="rId34"/>
    <p:sldId id="318" r:id="rId35"/>
    <p:sldId id="348" r:id="rId36"/>
    <p:sldId id="349" r:id="rId37"/>
    <p:sldId id="350" r:id="rId38"/>
    <p:sldId id="353" r:id="rId39"/>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9900CC"/>
    <a:srgbClr val="003399"/>
    <a:srgbClr val="CC0066"/>
    <a:srgbClr val="FF0000"/>
    <a:srgbClr val="FF0066"/>
    <a:srgbClr val="99CCFF"/>
    <a:srgbClr val="FFFFCC"/>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061" autoAdjust="0"/>
  </p:normalViewPr>
  <p:slideViewPr>
    <p:cSldViewPr>
      <p:cViewPr varScale="1">
        <p:scale>
          <a:sx n="104" d="100"/>
          <a:sy n="104" d="100"/>
        </p:scale>
        <p:origin x="-174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338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6027" tIns="48014" rIns="96027" bIns="48014" rtlCol="0"/>
          <a:lstStyle>
            <a:lvl1pPr algn="l">
              <a:defRPr sz="1300"/>
            </a:lvl1pPr>
          </a:lstStyle>
          <a:p>
            <a:pPr>
              <a:defRPr/>
            </a:pPr>
            <a:endParaRPr lang="en-IN"/>
          </a:p>
        </p:txBody>
      </p:sp>
      <p:sp>
        <p:nvSpPr>
          <p:cNvPr id="3" name="Date Placeholder 2"/>
          <p:cNvSpPr>
            <a:spLocks noGrp="1"/>
          </p:cNvSpPr>
          <p:nvPr>
            <p:ph type="dt" sz="quarter" idx="1"/>
          </p:nvPr>
        </p:nvSpPr>
        <p:spPr>
          <a:xfrm>
            <a:off x="4143587" y="1"/>
            <a:ext cx="3169920" cy="480060"/>
          </a:xfrm>
          <a:prstGeom prst="rect">
            <a:avLst/>
          </a:prstGeom>
        </p:spPr>
        <p:txBody>
          <a:bodyPr vert="horz" lIns="96027" tIns="48014" rIns="96027" bIns="48014" rtlCol="0"/>
          <a:lstStyle>
            <a:lvl1pPr algn="r">
              <a:defRPr sz="1300" smtClean="0"/>
            </a:lvl1pPr>
          </a:lstStyle>
          <a:p>
            <a:pPr>
              <a:defRPr/>
            </a:pPr>
            <a:fld id="{DAD51A4A-B8FD-41C8-A280-510E82A10F42}" type="datetimeFigureOut">
              <a:rPr lang="en-US"/>
              <a:pPr>
                <a:defRPr/>
              </a:pPr>
              <a:t>3/20/2025</a:t>
            </a:fld>
            <a:endParaRPr lang="en-IN"/>
          </a:p>
        </p:txBody>
      </p:sp>
      <p:sp>
        <p:nvSpPr>
          <p:cNvPr id="4" name="Footer Placeholder 3"/>
          <p:cNvSpPr>
            <a:spLocks noGrp="1"/>
          </p:cNvSpPr>
          <p:nvPr>
            <p:ph type="ftr" sz="quarter" idx="2"/>
          </p:nvPr>
        </p:nvSpPr>
        <p:spPr>
          <a:xfrm>
            <a:off x="0" y="9119474"/>
            <a:ext cx="3169920" cy="480060"/>
          </a:xfrm>
          <a:prstGeom prst="rect">
            <a:avLst/>
          </a:prstGeom>
        </p:spPr>
        <p:txBody>
          <a:bodyPr vert="horz" lIns="96027" tIns="48014" rIns="96027" bIns="48014" rtlCol="0" anchor="b"/>
          <a:lstStyle>
            <a:lvl1pPr algn="l">
              <a:defRPr sz="1300"/>
            </a:lvl1pPr>
          </a:lstStyle>
          <a:p>
            <a:pPr>
              <a:defRPr/>
            </a:pPr>
            <a:endParaRPr lang="en-IN"/>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027" tIns="48014" rIns="96027" bIns="48014" rtlCol="0" anchor="b"/>
          <a:lstStyle>
            <a:lvl1pPr algn="r">
              <a:defRPr sz="1300" smtClean="0"/>
            </a:lvl1pPr>
          </a:lstStyle>
          <a:p>
            <a:pPr>
              <a:defRPr/>
            </a:pPr>
            <a:fld id="{ABABBE0F-963A-48E1-869B-EBE03EA9713D}" type="slidenum">
              <a:rPr lang="en-IN"/>
              <a:pPr>
                <a:defRPr/>
              </a:pPr>
              <a:t>‹#›</a:t>
            </a:fld>
            <a:endParaRPr lang="en-IN"/>
          </a:p>
        </p:txBody>
      </p:sp>
    </p:spTree>
    <p:extLst>
      <p:ext uri="{BB962C8B-B14F-4D97-AF65-F5344CB8AC3E}">
        <p14:creationId xmlns=""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6027" tIns="48014" rIns="96027" bIns="48014"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587" y="1"/>
            <a:ext cx="3169920" cy="480060"/>
          </a:xfrm>
          <a:prstGeom prst="rect">
            <a:avLst/>
          </a:prstGeom>
        </p:spPr>
        <p:txBody>
          <a:bodyPr vert="horz" lIns="96027" tIns="48014" rIns="96027" bIns="48014" rtlCol="0"/>
          <a:lstStyle>
            <a:lvl1pPr algn="r" fontAlgn="auto">
              <a:spcBef>
                <a:spcPts val="0"/>
              </a:spcBef>
              <a:spcAft>
                <a:spcPts val="0"/>
              </a:spcAft>
              <a:defRPr sz="1300">
                <a:latin typeface="+mn-lt"/>
                <a:cs typeface="+mn-cs"/>
              </a:defRPr>
            </a:lvl1pPr>
          </a:lstStyle>
          <a:p>
            <a:pPr>
              <a:defRPr/>
            </a:pPr>
            <a:fld id="{C1218C96-6C4C-463E-AF7F-473A3CFC4268}" type="datetimeFigureOut">
              <a:rPr lang="en-US"/>
              <a:pPr>
                <a:defRPr/>
              </a:pPr>
              <a:t>3/20/2025</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027" tIns="48014" rIns="96027" bIns="48014" rtlCol="0" anchor="ctr"/>
          <a:lstStyle/>
          <a:p>
            <a:pPr lvl="0"/>
            <a:endParaRPr lang="en-US" noProof="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027" tIns="48014" rIns="96027" bIns="48014"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027" tIns="48014" rIns="96027" bIns="48014"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027" tIns="48014" rIns="96027" bIns="48014" rtlCol="0" anchor="b"/>
          <a:lstStyle>
            <a:lvl1pPr algn="r" fontAlgn="auto">
              <a:spcBef>
                <a:spcPts val="0"/>
              </a:spcBef>
              <a:spcAft>
                <a:spcPts val="0"/>
              </a:spcAft>
              <a:defRPr sz="1300">
                <a:latin typeface="+mn-lt"/>
                <a:cs typeface="+mn-cs"/>
              </a:defRPr>
            </a:lvl1pPr>
          </a:lstStyle>
          <a:p>
            <a:pPr>
              <a:defRPr/>
            </a:pPr>
            <a:fld id="{3DC240BE-FE9F-4C18-8D0E-8708D842C0F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6027" tIns="48014" rIns="96027" bIns="48014" anchor="b"/>
          <a:lstStyle/>
          <a:p>
            <a:pPr algn="r"/>
            <a:fld id="{D2FCFCC3-C4B6-4301-8EFB-3ADA767B69E2}" type="slidenum">
              <a:rPr lang="en-US" sz="1300"/>
              <a:pPr algn="r"/>
              <a:t>8</a:t>
            </a:fld>
            <a:endParaRPr lang="en-US" sz="1300" dirty="0"/>
          </a:p>
        </p:txBody>
      </p:sp>
      <p:sp>
        <p:nvSpPr>
          <p:cNvPr id="6451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4516" name="Rectangle 3"/>
          <p:cNvSpPr>
            <a:spLocks noGrp="1" noChangeArrowheads="1"/>
          </p:cNvSpPr>
          <p:nvPr>
            <p:ph type="body" idx="1"/>
          </p:nvPr>
        </p:nvSpPr>
        <p:spPr bwMode="auto">
          <a:xfrm>
            <a:off x="975361" y="4560570"/>
            <a:ext cx="5364480" cy="4320540"/>
          </a:xfrm>
          <a:solidFill>
            <a:srgbClr val="FFFFFF"/>
          </a:solidFill>
          <a:ln>
            <a:solidFill>
              <a:srgbClr val="000000"/>
            </a:solidFill>
            <a:miter lim="800000"/>
            <a:headEnd/>
            <a:tailEnd/>
          </a:ln>
        </p:spPr>
        <p:txBody>
          <a:bodyPr wrap="square" numCol="1" anchor="t" anchorCtr="0" compatLnSpc="1">
            <a:prstTxWarp prst="textNoShape">
              <a:avLst/>
            </a:prstTxWarp>
          </a:bodyPr>
          <a:lstStyle/>
          <a:p>
            <a:endParaRPr lang="en-I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TextEdit="1"/>
          </p:cNvSpPr>
          <p:nvPr>
            <p:ph type="sldImg"/>
          </p:nvPr>
        </p:nvSpPr>
        <p:spPr bwMode="auto">
          <a:noFill/>
          <a:ln>
            <a:solidFill>
              <a:srgbClr val="000000"/>
            </a:solidFill>
            <a:miter lim="800000"/>
            <a:headEnd/>
            <a:tailEnd/>
          </a:ln>
        </p:spPr>
      </p:sp>
      <p:sp>
        <p:nvSpPr>
          <p:cNvPr id="63491" name="Rectangle 3"/>
          <p:cNvSpPr>
            <a:spLocks noGrp="1"/>
          </p:cNvSpPr>
          <p:nvPr>
            <p:ph type="body" idx="1"/>
          </p:nvPr>
        </p:nvSpPr>
        <p:spPr bwMode="auto">
          <a:xfrm>
            <a:off x="975361" y="4560570"/>
            <a:ext cx="5364480" cy="4320540"/>
          </a:xfrm>
          <a:noFill/>
        </p:spPr>
        <p:txBody>
          <a:bodyPr wrap="square" numCol="1" anchor="t" anchorCtr="0" compatLnSpc="1">
            <a:prstTxWarp prst="textNoShape">
              <a:avLst/>
            </a:prstTxWarp>
          </a:bodyPr>
          <a:lstStyle/>
          <a:p>
            <a:r>
              <a:rPr lang="en-GB"/>
              <a:t>As opposed to inquisitorial in many European countries.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6027" tIns="48014" rIns="96027" bIns="48014" anchor="b"/>
          <a:lstStyle/>
          <a:p>
            <a:pPr algn="r"/>
            <a:fld id="{DC3046D7-A7B5-4936-9B2C-974B453685C1}" type="slidenum">
              <a:rPr lang="en-US" sz="1300"/>
              <a:pPr algn="r"/>
              <a:t>30</a:t>
            </a:fld>
            <a:endParaRPr lang="en-US" sz="1300" dirty="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636DF65E-646B-4B97-9CD6-A237EF4C2E87}" type="slidenum">
              <a:rPr lang="en-US" smtClean="0"/>
              <a:pPr>
                <a:defRPr/>
              </a:pPr>
              <a:t>35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26ED02AB-2536-4F73-BB78-B9E26345E316}" type="slidenum">
              <a:rPr lang="en-US" smtClean="0"/>
              <a:pPr>
                <a:defRPr/>
              </a:pPr>
              <a:t>36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6"/>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en-US"/>
              <a:t>Click to edit Master title style</a:t>
            </a:r>
            <a:endParaRPr lang="en-US" dirty="0"/>
          </a:p>
        </p:txBody>
      </p:sp>
      <p:sp>
        <p:nvSpPr>
          <p:cNvPr id="8" name="Date Placeholder 3"/>
          <p:cNvSpPr>
            <a:spLocks noGrp="1"/>
          </p:cNvSpPr>
          <p:nvPr>
            <p:ph type="dt" sz="half" idx="10"/>
          </p:nvPr>
        </p:nvSpPr>
        <p:spPr/>
        <p:txBody>
          <a:bodyPr/>
          <a:lstStyle>
            <a:lvl1pPr>
              <a:defRPr/>
            </a:lvl1pPr>
          </a:lstStyle>
          <a:p>
            <a:pPr>
              <a:defRPr/>
            </a:pPr>
            <a:fld id="{CC1BFC19-13D7-4F5C-A283-390E74678D2E}" type="datetime1">
              <a:rPr lang="en-US"/>
              <a:pPr>
                <a:defRPr/>
              </a:pPr>
              <a:t>3/20/2025</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8F367B37-A816-49DB-90BA-CF9B36080CB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0CB3A09-33C2-4215-9C93-812F0CB2D086}" type="datetime1">
              <a:rPr lang="en-US"/>
              <a:pPr>
                <a:defRPr/>
              </a:pPr>
              <a:t>3/20/2025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11BA20B-9171-4B21-9F19-63001C954AD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52EA7260-852E-4483-B4C1-8D33548CA0E4}" type="datetime1">
              <a:rPr lang="en-US"/>
              <a:pPr>
                <a:defRPr/>
              </a:pPr>
              <a:t>3/20/2025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743320A-4768-4155-B86E-E174A78EE41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10" name="Content Placeholder 9"/>
          <p:cNvSpPr>
            <a:spLocks noGrp="1"/>
          </p:cNvSpPr>
          <p:nvPr>
            <p:ph sz="quarter" idx="13"/>
          </p:nvPr>
        </p:nvSpPr>
        <p:spPr>
          <a:xfrm>
            <a:off x="1143000" y="731520"/>
            <a:ext cx="6400800"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4"/>
          </p:nvPr>
        </p:nvSpPr>
        <p:spPr/>
        <p:txBody>
          <a:bodyPr/>
          <a:lstStyle>
            <a:lvl1pPr>
              <a:defRPr/>
            </a:lvl1pPr>
          </a:lstStyle>
          <a:p>
            <a:pPr>
              <a:defRPr/>
            </a:pPr>
            <a:fld id="{8E489AD1-62A2-4A3D-88C9-9121F958DB9B}" type="datetime1">
              <a:rPr lang="en-US"/>
              <a:pPr>
                <a:defRPr/>
              </a:pPr>
              <a:t>3/20/2025</a:t>
            </a:fld>
            <a:endParaRPr lang="en-US"/>
          </a:p>
        </p:txBody>
      </p:sp>
      <p:sp>
        <p:nvSpPr>
          <p:cNvPr id="5" name="Footer Placeholder 4"/>
          <p:cNvSpPr>
            <a:spLocks noGrp="1"/>
          </p:cNvSpPr>
          <p:nvPr>
            <p:ph type="ftr" sz="quarter" idx="15"/>
          </p:nvPr>
        </p:nvSpPr>
        <p:spPr/>
        <p:txBody>
          <a:bodyPr/>
          <a:lstStyle>
            <a:lvl1pPr>
              <a:defRPr/>
            </a:lvl1pPr>
          </a:lstStyle>
          <a:p>
            <a:pPr>
              <a:defRPr/>
            </a:pPr>
            <a:endParaRPr lang="en-US"/>
          </a:p>
        </p:txBody>
      </p:sp>
      <p:sp>
        <p:nvSpPr>
          <p:cNvPr id="6" name="Slide Number Placeholder 5"/>
          <p:cNvSpPr>
            <a:spLocks noGrp="1"/>
          </p:cNvSpPr>
          <p:nvPr>
            <p:ph type="sldNum" sz="quarter" idx="16"/>
          </p:nvPr>
        </p:nvSpPr>
        <p:spPr/>
        <p:txBody>
          <a:bodyPr/>
          <a:lstStyle>
            <a:lvl1pPr>
              <a:defRPr/>
            </a:lvl1pPr>
          </a:lstStyle>
          <a:p>
            <a:pPr>
              <a:defRPr/>
            </a:pPr>
            <a:fld id="{C623BBF8-9EF5-4B80-A140-68203E091C9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6"/>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8" name="Date Placeholder 3"/>
          <p:cNvSpPr>
            <a:spLocks noGrp="1"/>
          </p:cNvSpPr>
          <p:nvPr>
            <p:ph type="dt" sz="half" idx="10"/>
          </p:nvPr>
        </p:nvSpPr>
        <p:spPr/>
        <p:txBody>
          <a:bodyPr/>
          <a:lstStyle>
            <a:lvl1pPr>
              <a:defRPr/>
            </a:lvl1pPr>
          </a:lstStyle>
          <a:p>
            <a:pPr>
              <a:defRPr/>
            </a:pPr>
            <a:fld id="{FBBC32D5-DFD6-489F-A0D8-2503BA4A71D2}" type="datetime1">
              <a:rPr lang="en-US"/>
              <a:pPr>
                <a:defRPr/>
              </a:pPr>
              <a:t>3/20/2025</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3A511561-CA04-4106-8E76-493DA5ADD64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1142999" y="731519"/>
            <a:ext cx="3346704"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4645152" y="731520"/>
            <a:ext cx="3346704"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F50DB7F5-1925-4941-89E2-2429CCC2CB5D}" type="datetime1">
              <a:rPr lang="en-US"/>
              <a:pPr>
                <a:defRPr/>
              </a:pPr>
              <a:t>3/20/2025</a:t>
            </a:fld>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7" name="Slide Number Placeholder 5"/>
          <p:cNvSpPr>
            <a:spLocks noGrp="1"/>
          </p:cNvSpPr>
          <p:nvPr>
            <p:ph type="sldNum" sz="quarter" idx="17"/>
          </p:nvPr>
        </p:nvSpPr>
        <p:spPr/>
        <p:txBody>
          <a:bodyPr/>
          <a:lstStyle>
            <a:lvl1pPr>
              <a:defRPr/>
            </a:lvl1pPr>
          </a:lstStyle>
          <a:p>
            <a:pPr>
              <a:defRPr/>
            </a:pPr>
            <a:fld id="{C0FB03AE-D2B1-4EA4-943F-0F2372A0A2D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
        <p:nvSpPr>
          <p:cNvPr id="7" name="Date Placeholder 3"/>
          <p:cNvSpPr>
            <a:spLocks noGrp="1"/>
          </p:cNvSpPr>
          <p:nvPr>
            <p:ph type="dt" sz="half" idx="10"/>
          </p:nvPr>
        </p:nvSpPr>
        <p:spPr/>
        <p:txBody>
          <a:bodyPr/>
          <a:lstStyle>
            <a:lvl1pPr>
              <a:defRPr/>
            </a:lvl1pPr>
          </a:lstStyle>
          <a:p>
            <a:pPr>
              <a:defRPr/>
            </a:pPr>
            <a:fld id="{31DA319C-30B6-46DF-B655-73D25774D9E2}" type="datetime1">
              <a:rPr lang="en-US"/>
              <a:pPr>
                <a:defRPr/>
              </a:pPr>
              <a:t>3/20/2025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C5A0750-EC04-4618-B519-42E2FA30A7C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AAB942B9-8B8B-42C5-907F-32E350F0F376}" type="datetime1">
              <a:rPr lang="en-US"/>
              <a:pPr>
                <a:defRPr/>
              </a:pPr>
              <a:t>3/20/2025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0DAD637-B407-45DD-9B86-62D3E2817B2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7E31054-2F18-4C42-B427-97052785FA3B}" type="datetime1">
              <a:rPr lang="en-US"/>
              <a:pPr>
                <a:defRPr/>
              </a:pPr>
              <a:t>3/20/2025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5B9EEC7-9709-470F-AADF-7BA0E31028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en-US"/>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09C02E8-E5BA-459B-BA43-48BB9FA776EF}" type="datetime1">
              <a:rPr lang="en-US"/>
              <a:pPr>
                <a:defRPr/>
              </a:pPr>
              <a:t>3/20/2025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500121-0A60-4C36-9560-B7B2D468B6B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6"/>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Oval 7"/>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en-US"/>
              <a:t>Click to edit Master title style</a:t>
            </a:r>
            <a:endParaRPr lang="en-US" dirty="0"/>
          </a:p>
        </p:txBody>
      </p:sp>
      <p:sp>
        <p:nvSpPr>
          <p:cNvPr id="9" name="Date Placeholder 4"/>
          <p:cNvSpPr>
            <a:spLocks noGrp="1"/>
          </p:cNvSpPr>
          <p:nvPr>
            <p:ph type="dt" sz="half" idx="10"/>
          </p:nvPr>
        </p:nvSpPr>
        <p:spPr/>
        <p:txBody>
          <a:bodyPr/>
          <a:lstStyle>
            <a:lvl1pPr>
              <a:defRPr/>
            </a:lvl1pPr>
          </a:lstStyle>
          <a:p>
            <a:pPr>
              <a:defRPr/>
            </a:pPr>
            <a:fld id="{E9DB5CB1-5412-4305-BC83-6077BDB0D6C0}" type="datetime1">
              <a:rPr lang="en-US"/>
              <a:pPr>
                <a:defRPr/>
              </a:pPr>
              <a:t>3/20/2025</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p:txBody>
          <a:bodyPr/>
          <a:lstStyle>
            <a:lvl1pPr>
              <a:defRPr/>
            </a:lvl1pPr>
          </a:lstStyle>
          <a:p>
            <a:pPr>
              <a:defRPr/>
            </a:pPr>
            <a:fld id="{E0232735-1EFA-4F68-A336-B3D5BB5EEEC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en-US"/>
              <a:t>Click to edit Master title style</a:t>
            </a:r>
            <a:endParaRPr lang="en-US" dirty="0"/>
          </a:p>
        </p:txBody>
      </p:sp>
      <p:sp>
        <p:nvSpPr>
          <p:cNvPr id="3085" name="Text Placeholder 2"/>
          <p:cNvSpPr>
            <a:spLocks noGrp="1"/>
          </p:cNvSpPr>
          <p:nvPr>
            <p:ph type="body" idx="1"/>
          </p:nvPr>
        </p:nvSpPr>
        <p:spPr bwMode="auto">
          <a:xfrm>
            <a:off x="1143000" y="731838"/>
            <a:ext cx="6400800" cy="34750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pPr>
              <a:defRPr/>
            </a:pPr>
            <a:fld id="{07CC06BD-A36C-43B5-B8BE-1FDE45F2AC32}" type="datetime1">
              <a:rPr lang="en-US"/>
              <a:pPr>
                <a:defRPr/>
              </a:pPr>
              <a:t>3/20/2025</a:t>
            </a:fld>
            <a:endParaRPr lang="en-US"/>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a:defRPr/>
            </a:pPr>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pPr>
              <a:defRPr/>
            </a:pPr>
            <a:fld id="{951646DB-4CD6-4494-AA88-8B2306D2BF1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96" r:id="rId1"/>
    <p:sldLayoutId id="2147483888" r:id="rId2"/>
    <p:sldLayoutId id="2147483897" r:id="rId3"/>
    <p:sldLayoutId id="2147483889" r:id="rId4"/>
    <p:sldLayoutId id="2147483890" r:id="rId5"/>
    <p:sldLayoutId id="2147483891" r:id="rId6"/>
    <p:sldLayoutId id="2147483892" r:id="rId7"/>
    <p:sldLayoutId id="2147483893" r:id="rId8"/>
    <p:sldLayoutId id="2147483898" r:id="rId9"/>
    <p:sldLayoutId id="2147483894" r:id="rId10"/>
    <p:sldLayoutId id="2147483895" r:id="rId11"/>
  </p:sldLayoutIdLst>
  <p:hf hdr="0" ftr="0" dt="0"/>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sz="2400"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Grp="1"/>
          </p:cNvSpPr>
          <p:nvPr>
            <p:ph type="title"/>
          </p:nvPr>
        </p:nvSpPr>
        <p:spPr>
          <a:xfrm>
            <a:off x="381000" y="1643058"/>
            <a:ext cx="8534400" cy="1143000"/>
          </a:xfrm>
        </p:spPr>
        <p:txBody>
          <a:bodyPr>
            <a:normAutofit/>
          </a:bodyPr>
          <a:lstStyle/>
          <a:p>
            <a:pPr marL="0" indent="0" algn="ctr" eaLnBrk="1" fontAlgn="auto" hangingPunct="1">
              <a:spcAft>
                <a:spcPts val="0"/>
              </a:spcAft>
              <a:buClr>
                <a:schemeClr val="accent6">
                  <a:lumMod val="75000"/>
                </a:schemeClr>
              </a:buClr>
              <a:buFont typeface="Georgia" pitchFamily="18" charset="0"/>
              <a:buNone/>
              <a:defRPr/>
            </a:pPr>
            <a:r>
              <a:rPr lang="en-US" sz="2800" dirty="0">
                <a:solidFill>
                  <a:srgbClr val="9900CC"/>
                </a:solidFill>
                <a:latin typeface="Algerian" pitchFamily="82" charset="0"/>
              </a:rPr>
              <a:t>Vulnerable witnesses in the court room</a:t>
            </a:r>
            <a:br>
              <a:rPr lang="en-US" sz="2800" dirty="0">
                <a:solidFill>
                  <a:srgbClr val="9900CC"/>
                </a:solidFill>
                <a:latin typeface="Algerian" pitchFamily="82" charset="0"/>
              </a:rPr>
            </a:br>
            <a:endParaRPr lang="en-US" sz="2800" dirty="0">
              <a:solidFill>
                <a:srgbClr val="9900CC"/>
              </a:solidFill>
              <a:latin typeface="Algerian" pitchFamily="82" charset="0"/>
            </a:endParaRPr>
          </a:p>
        </p:txBody>
      </p:sp>
      <p:sp>
        <p:nvSpPr>
          <p:cNvPr id="7171" name="Text Box 5"/>
          <p:cNvSpPr txBox="1">
            <a:spLocks noChangeArrowheads="1"/>
          </p:cNvSpPr>
          <p:nvPr/>
        </p:nvSpPr>
        <p:spPr bwMode="auto">
          <a:xfrm>
            <a:off x="8075613" y="4876800"/>
            <a:ext cx="458787" cy="1524000"/>
          </a:xfrm>
          <a:prstGeom prst="rect">
            <a:avLst/>
          </a:prstGeom>
          <a:noFill/>
          <a:ln w="9525">
            <a:noFill/>
            <a:miter lim="800000"/>
            <a:headEnd/>
            <a:tailEnd/>
          </a:ln>
        </p:spPr>
        <p:txBody>
          <a:bodyPr vert="eaVert">
            <a:spAutoFit/>
          </a:bodyPr>
          <a:lstStyle/>
          <a:p>
            <a:pPr>
              <a:spcBef>
                <a:spcPct val="50000"/>
              </a:spcBef>
            </a:pPr>
            <a:endParaRPr lang="en-US"/>
          </a:p>
        </p:txBody>
      </p:sp>
      <p:sp>
        <p:nvSpPr>
          <p:cNvPr id="2" name="Slide Number Placeholder 1"/>
          <p:cNvSpPr>
            <a:spLocks noGrp="1"/>
          </p:cNvSpPr>
          <p:nvPr>
            <p:ph type="sldNum" sz="quarter" idx="12"/>
          </p:nvPr>
        </p:nvSpPr>
        <p:spPr/>
        <p:txBody>
          <a:bodyPr/>
          <a:lstStyle/>
          <a:p>
            <a:pPr>
              <a:defRPr/>
            </a:pPr>
            <a:fld id="{39A19770-68DC-4C34-BA4B-0AAAD5385536}" type="slidenum">
              <a:rPr lang="en-US"/>
              <a:pPr>
                <a:defRPr/>
              </a:pPr>
              <a:t>1</a:t>
            </a:fld>
            <a:endParaRPr lang="en-US"/>
          </a:p>
        </p:txBody>
      </p:sp>
      <p:sp>
        <p:nvSpPr>
          <p:cNvPr id="6" name="Text Box 6"/>
          <p:cNvSpPr txBox="1">
            <a:spLocks noChangeArrowheads="1"/>
          </p:cNvSpPr>
          <p:nvPr/>
        </p:nvSpPr>
        <p:spPr bwMode="auto">
          <a:xfrm>
            <a:off x="1381148" y="2886719"/>
            <a:ext cx="6477000" cy="3185487"/>
          </a:xfrm>
          <a:prstGeom prst="rect">
            <a:avLst/>
          </a:prstGeom>
          <a:noFill/>
          <a:ln w="9525">
            <a:noFill/>
            <a:miter lim="800000"/>
            <a:headEnd/>
            <a:tailEnd/>
          </a:ln>
        </p:spPr>
        <p:txBody>
          <a:bodyPr>
            <a:spAutoFit/>
          </a:bodyPr>
          <a:lstStyle/>
          <a:p>
            <a:pPr algn="ctr">
              <a:spcBef>
                <a:spcPct val="50000"/>
              </a:spcBef>
            </a:pPr>
            <a:r>
              <a:rPr lang="en-US" sz="2000" b="1" dirty="0">
                <a:solidFill>
                  <a:srgbClr val="C00000"/>
                </a:solidFill>
                <a:latin typeface="Constantia" pitchFamily="18" charset="0"/>
              </a:rPr>
              <a:t>Justice Gita Mittal</a:t>
            </a:r>
          </a:p>
          <a:p>
            <a:pPr algn="ctr">
              <a:spcBef>
                <a:spcPct val="50000"/>
              </a:spcBef>
            </a:pPr>
            <a:r>
              <a:rPr lang="en-US" sz="1400" b="1" dirty="0">
                <a:latin typeface="Constantia" pitchFamily="18" charset="0"/>
              </a:rPr>
              <a:t>Former Chief Justice,</a:t>
            </a:r>
            <a:br>
              <a:rPr lang="en-US" sz="1400" b="1" dirty="0">
                <a:latin typeface="Constantia" pitchFamily="18" charset="0"/>
              </a:rPr>
            </a:br>
            <a:r>
              <a:rPr lang="en-US" sz="1400" b="1" dirty="0">
                <a:latin typeface="Constantia" pitchFamily="18" charset="0"/>
              </a:rPr>
              <a:t>High Court of Jammu and Kashmir</a:t>
            </a:r>
          </a:p>
          <a:p>
            <a:pPr algn="ctr">
              <a:spcBef>
                <a:spcPct val="50000"/>
              </a:spcBef>
            </a:pPr>
            <a:r>
              <a:rPr lang="en-US" sz="1400" b="1" dirty="0">
                <a:latin typeface="Constantia" pitchFamily="18" charset="0"/>
              </a:rPr>
              <a:t>Former Acting Chief Justice,</a:t>
            </a:r>
            <a:br>
              <a:rPr lang="en-US" sz="1400" b="1" dirty="0">
                <a:latin typeface="Constantia" pitchFamily="18" charset="0"/>
              </a:rPr>
            </a:br>
            <a:r>
              <a:rPr lang="en-US" sz="1400" b="1" dirty="0">
                <a:latin typeface="Constantia" pitchFamily="18" charset="0"/>
              </a:rPr>
              <a:t>High Court of </a:t>
            </a:r>
            <a:r>
              <a:rPr lang="en-US" sz="1400" b="1" dirty="0" smtClean="0">
                <a:latin typeface="Constantia" pitchFamily="18" charset="0"/>
              </a:rPr>
              <a:t>Delhi</a:t>
            </a:r>
          </a:p>
          <a:p>
            <a:pPr algn="ctr">
              <a:spcBef>
                <a:spcPct val="50000"/>
              </a:spcBef>
            </a:pPr>
            <a:endParaRPr lang="en-US" sz="1400" b="1" dirty="0" smtClean="0">
              <a:latin typeface="Constantia" pitchFamily="18" charset="0"/>
            </a:endParaRPr>
          </a:p>
          <a:p>
            <a:pPr algn="ctr">
              <a:spcBef>
                <a:spcPts val="0"/>
              </a:spcBef>
            </a:pPr>
            <a:r>
              <a:rPr lang="en-US" sz="1400" b="1" dirty="0" smtClean="0">
                <a:latin typeface="Constantia" pitchFamily="18" charset="0"/>
              </a:rPr>
              <a:t>Chairperson,</a:t>
            </a:r>
          </a:p>
          <a:p>
            <a:pPr algn="ctr">
              <a:spcBef>
                <a:spcPts val="0"/>
              </a:spcBef>
            </a:pPr>
            <a:r>
              <a:rPr lang="en-US" sz="1400" b="1" dirty="0" smtClean="0">
                <a:latin typeface="Constantia" pitchFamily="18" charset="0"/>
              </a:rPr>
              <a:t> Vulnerable Witness Committee, constituted by the Supreme Court of India</a:t>
            </a:r>
          </a:p>
          <a:p>
            <a:pPr algn="ctr">
              <a:spcBef>
                <a:spcPts val="0"/>
              </a:spcBef>
            </a:pPr>
            <a:endParaRPr lang="en-US" sz="1400" b="1" dirty="0" smtClean="0">
              <a:latin typeface="Constantia" pitchFamily="18" charset="0"/>
            </a:endParaRPr>
          </a:p>
          <a:p>
            <a:pPr algn="ctr">
              <a:spcBef>
                <a:spcPts val="0"/>
              </a:spcBef>
            </a:pPr>
            <a:r>
              <a:rPr lang="en-US" sz="1400" b="1" dirty="0" smtClean="0">
                <a:latin typeface="Constantia" pitchFamily="18" charset="0"/>
              </a:rPr>
              <a:t>Chairperson, </a:t>
            </a:r>
          </a:p>
          <a:p>
            <a:pPr algn="ctr">
              <a:spcBef>
                <a:spcPts val="0"/>
              </a:spcBef>
            </a:pPr>
            <a:r>
              <a:rPr lang="en-US" sz="1400" b="1" dirty="0" smtClean="0">
                <a:latin typeface="Constantia" pitchFamily="18" charset="0"/>
              </a:rPr>
              <a:t> Committee constituted  by the Supreme Court of  India in Manipur matters</a:t>
            </a:r>
            <a:r>
              <a:rPr lang="en-US" sz="2000" b="1" dirty="0">
                <a:latin typeface="Constantia" pitchFamily="18" charset="0"/>
              </a:rPr>
              <a:t/>
            </a:r>
            <a:br>
              <a:rPr lang="en-US" sz="2000" b="1" dirty="0">
                <a:latin typeface="Constantia" pitchFamily="18" charset="0"/>
              </a:rPr>
            </a:br>
            <a:endParaRPr lang="en-US" sz="2000" dirty="0">
              <a:latin typeface="Constantia"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pPr>
              <a:defRPr/>
            </a:pPr>
            <a:fld id="{2083656A-8362-4AE8-BDAD-5E4060A235B1}" type="slidenum">
              <a:rPr lang="en-US"/>
              <a:pPr>
                <a:defRPr/>
              </a:pPr>
              <a:t>10</a:t>
            </a:fld>
            <a:endParaRPr lang="en-US"/>
          </a:p>
        </p:txBody>
      </p:sp>
      <p:sp>
        <p:nvSpPr>
          <p:cNvPr id="12291" name="TextBox 4"/>
          <p:cNvSpPr txBox="1">
            <a:spLocks noChangeArrowheads="1"/>
          </p:cNvSpPr>
          <p:nvPr/>
        </p:nvSpPr>
        <p:spPr bwMode="auto">
          <a:xfrm>
            <a:off x="136525" y="3516313"/>
            <a:ext cx="8778875" cy="831850"/>
          </a:xfrm>
          <a:prstGeom prst="rect">
            <a:avLst/>
          </a:prstGeom>
          <a:noFill/>
          <a:ln w="9525">
            <a:noFill/>
            <a:miter lim="800000"/>
            <a:headEnd/>
            <a:tailEnd/>
          </a:ln>
        </p:spPr>
        <p:txBody>
          <a:bodyPr>
            <a:spAutoFit/>
          </a:bodyPr>
          <a:lstStyle/>
          <a:p>
            <a:r>
              <a:rPr lang="en-US" sz="2800" i="1">
                <a:latin typeface="Constantia" pitchFamily="18" charset="0"/>
              </a:rPr>
              <a:t>        </a:t>
            </a:r>
            <a:r>
              <a:rPr lang="en-US" sz="2600" i="1">
                <a:latin typeface="Constantia" pitchFamily="18" charset="0"/>
              </a:rPr>
              <a:t>“Why is everyone dressed like penguins”?</a:t>
            </a:r>
          </a:p>
          <a:p>
            <a:pPr algn="r"/>
            <a:r>
              <a:rPr lang="en-US" sz="2000" i="1">
                <a:latin typeface="Constantia" pitchFamily="18" charset="0"/>
              </a:rPr>
              <a:t>- A Child Witness</a:t>
            </a:r>
          </a:p>
        </p:txBody>
      </p:sp>
      <p:sp>
        <p:nvSpPr>
          <p:cNvPr id="12292" name="Text Box 5"/>
          <p:cNvSpPr txBox="1">
            <a:spLocks noChangeArrowheads="1"/>
          </p:cNvSpPr>
          <p:nvPr/>
        </p:nvSpPr>
        <p:spPr bwMode="auto">
          <a:xfrm>
            <a:off x="1522413" y="3429000"/>
            <a:ext cx="458787" cy="3048000"/>
          </a:xfrm>
          <a:prstGeom prst="rect">
            <a:avLst/>
          </a:prstGeom>
          <a:noFill/>
          <a:ln w="9525">
            <a:noFill/>
            <a:miter lim="800000"/>
            <a:headEnd/>
            <a:tailEnd/>
          </a:ln>
        </p:spPr>
        <p:txBody>
          <a:bodyPr vert="eaVert">
            <a:spAutoFit/>
          </a:bodyPr>
          <a:lstStyle/>
          <a:p>
            <a:pPr>
              <a:spcBef>
                <a:spcPct val="50000"/>
              </a:spcBef>
            </a:pPr>
            <a:endParaRPr lang="en-US"/>
          </a:p>
        </p:txBody>
      </p:sp>
      <p:pic>
        <p:nvPicPr>
          <p:cNvPr id="12293" name="Picture 6" descr="index"/>
          <p:cNvPicPr>
            <a:picLocks noChangeAspect="1" noChangeArrowheads="1"/>
          </p:cNvPicPr>
          <p:nvPr/>
        </p:nvPicPr>
        <p:blipFill>
          <a:blip r:embed="rId2"/>
          <a:srcRect/>
          <a:stretch>
            <a:fillRect/>
          </a:stretch>
        </p:blipFill>
        <p:spPr bwMode="auto">
          <a:xfrm>
            <a:off x="246063" y="4495800"/>
            <a:ext cx="3606800" cy="2020888"/>
          </a:xfrm>
          <a:prstGeom prst="rect">
            <a:avLst/>
          </a:prstGeom>
          <a:noFill/>
          <a:ln w="9525">
            <a:noFill/>
            <a:miter lim="800000"/>
            <a:headEnd/>
            <a:tailEnd/>
          </a:ln>
        </p:spPr>
      </p:pic>
      <p:sp>
        <p:nvSpPr>
          <p:cNvPr id="12294" name="Text Box 8"/>
          <p:cNvSpPr txBox="1">
            <a:spLocks noChangeArrowheads="1"/>
          </p:cNvSpPr>
          <p:nvPr/>
        </p:nvSpPr>
        <p:spPr bwMode="auto">
          <a:xfrm>
            <a:off x="6613525" y="2703513"/>
            <a:ext cx="184150" cy="366712"/>
          </a:xfrm>
          <a:prstGeom prst="rect">
            <a:avLst/>
          </a:prstGeom>
          <a:noFill/>
          <a:ln w="9525">
            <a:noFill/>
            <a:miter lim="800000"/>
            <a:headEnd/>
            <a:tailEnd/>
          </a:ln>
        </p:spPr>
        <p:txBody>
          <a:bodyPr wrap="none">
            <a:spAutoFit/>
          </a:bodyPr>
          <a:lstStyle/>
          <a:p>
            <a:endParaRPr lang="en-US"/>
          </a:p>
        </p:txBody>
      </p:sp>
      <p:pic>
        <p:nvPicPr>
          <p:cNvPr id="12295" name="Picture 9"/>
          <p:cNvPicPr>
            <a:picLocks noChangeAspect="1" noChangeArrowheads="1"/>
          </p:cNvPicPr>
          <p:nvPr/>
        </p:nvPicPr>
        <p:blipFill>
          <a:blip r:embed="rId3"/>
          <a:srcRect/>
          <a:stretch>
            <a:fillRect/>
          </a:stretch>
        </p:blipFill>
        <p:spPr bwMode="auto">
          <a:xfrm>
            <a:off x="5775325" y="762000"/>
            <a:ext cx="2960688" cy="220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pPr>
              <a:defRPr/>
            </a:pPr>
            <a:fld id="{D8AA8337-E2D2-427F-94C0-8C42C8DBB391}" type="slidenum">
              <a:rPr lang="en-US" smtClean="0"/>
              <a:pPr>
                <a:defRPr/>
              </a:pPr>
              <a:t>11</a:t>
            </a:fld>
            <a:endParaRPr lang="en-US"/>
          </a:p>
        </p:txBody>
      </p:sp>
      <p:sp>
        <p:nvSpPr>
          <p:cNvPr id="5" name="Content Placeholder 2"/>
          <p:cNvSpPr>
            <a:spLocks noGrp="1"/>
          </p:cNvSpPr>
          <p:nvPr>
            <p:ph sz="quarter" idx="13"/>
          </p:nvPr>
        </p:nvSpPr>
        <p:spPr>
          <a:xfrm>
            <a:off x="857224" y="571480"/>
            <a:ext cx="7858180" cy="5516563"/>
          </a:xfrm>
        </p:spPr>
        <p:txBody>
          <a:bodyPr rtlCol="0">
            <a:normAutofit/>
          </a:bodyPr>
          <a:lstStyle/>
          <a:p>
            <a:pPr marL="0" indent="0" algn="ctr" eaLnBrk="1" fontAlgn="auto" hangingPunct="1">
              <a:lnSpc>
                <a:spcPct val="90000"/>
              </a:lnSpc>
              <a:buClr>
                <a:schemeClr val="accent6">
                  <a:lumMod val="75000"/>
                </a:schemeClr>
              </a:buClr>
              <a:buFont typeface="Wingdings 2" pitchFamily="18" charset="2"/>
              <a:buNone/>
              <a:defRPr/>
            </a:pPr>
            <a:r>
              <a:rPr lang="en-US" sz="2800" b="1" i="1" dirty="0">
                <a:solidFill>
                  <a:srgbClr val="C00000"/>
                </a:solidFill>
                <a:latin typeface="Constantia" pitchFamily="18" charset="0"/>
                <a:cs typeface="Arial" charset="0"/>
              </a:rPr>
              <a:t>Children may be unable to give a full and proper account of their evidence because </a:t>
            </a:r>
            <a:r>
              <a:rPr lang="en-US" sz="2800" b="1" i="1" dirty="0" smtClean="0">
                <a:solidFill>
                  <a:srgbClr val="C00000"/>
                </a:solidFill>
                <a:latin typeface="Constantia" pitchFamily="18" charset="0"/>
                <a:cs typeface="Arial" charset="0"/>
              </a:rPr>
              <a:t>of… </a:t>
            </a:r>
            <a:endParaRPr lang="en-US" sz="2800" b="1" i="1" dirty="0">
              <a:solidFill>
                <a:srgbClr val="C00000"/>
              </a:solidFill>
              <a:latin typeface="Constantia" pitchFamily="18" charset="0"/>
              <a:cs typeface="Arial" charset="0"/>
            </a:endParaRPr>
          </a:p>
          <a:p>
            <a:pPr marL="0" indent="0" algn="just" eaLnBrk="1" fontAlgn="auto" hangingPunct="1">
              <a:lnSpc>
                <a:spcPct val="90000"/>
              </a:lnSpc>
              <a:buClr>
                <a:schemeClr val="accent6">
                  <a:lumMod val="75000"/>
                </a:schemeClr>
              </a:buClr>
              <a:buFont typeface="Wingdings 2" pitchFamily="18" charset="2"/>
              <a:buNone/>
              <a:defRPr/>
            </a:pPr>
            <a:endParaRPr lang="en-US" sz="2400" b="1" i="1" dirty="0" smtClean="0">
              <a:solidFill>
                <a:srgbClr val="000A0C"/>
              </a:solidFill>
              <a:latin typeface="Constantia" pitchFamily="18" charset="0"/>
              <a:cs typeface="Arial" charset="0"/>
            </a:endParaRPr>
          </a:p>
          <a:p>
            <a:pPr marL="869950" indent="-514350" algn="just" eaLnBrk="1" fontAlgn="auto" hangingPunct="1">
              <a:lnSpc>
                <a:spcPct val="90000"/>
              </a:lnSpc>
              <a:buClr>
                <a:srgbClr val="003399"/>
              </a:buClr>
              <a:buSzPct val="100000"/>
              <a:buFont typeface="+mj-lt"/>
              <a:buAutoNum type="romanLcPeriod"/>
              <a:defRPr/>
            </a:pPr>
            <a:r>
              <a:rPr lang="en-US" dirty="0" smtClean="0">
                <a:solidFill>
                  <a:srgbClr val="000A0C"/>
                </a:solidFill>
                <a:latin typeface="Constantia" pitchFamily="18" charset="0"/>
                <a:cs typeface="Arial" charset="0"/>
              </a:rPr>
              <a:t>multiple interviews</a:t>
            </a:r>
          </a:p>
          <a:p>
            <a:pPr marL="869950" indent="-514350" algn="just" eaLnBrk="1" fontAlgn="auto" hangingPunct="1">
              <a:lnSpc>
                <a:spcPct val="90000"/>
              </a:lnSpc>
              <a:buClr>
                <a:srgbClr val="003399"/>
              </a:buClr>
              <a:buSzPct val="100000"/>
              <a:buFont typeface="+mj-lt"/>
              <a:buAutoNum type="romanLcPeriod"/>
              <a:defRPr/>
            </a:pPr>
            <a:r>
              <a:rPr lang="en-GB" dirty="0" smtClean="0">
                <a:solidFill>
                  <a:schemeClr val="tx2">
                    <a:lumMod val="50000"/>
                  </a:schemeClr>
                </a:solidFill>
                <a:latin typeface="Constantia" pitchFamily="18" charset="0"/>
              </a:rPr>
              <a:t>long </a:t>
            </a:r>
            <a:r>
              <a:rPr lang="en-GB" dirty="0">
                <a:solidFill>
                  <a:schemeClr val="tx2">
                    <a:lumMod val="50000"/>
                  </a:schemeClr>
                </a:solidFill>
                <a:latin typeface="Constantia" pitchFamily="18" charset="0"/>
              </a:rPr>
              <a:t>wait before trial goes to </a:t>
            </a:r>
            <a:r>
              <a:rPr lang="en-GB" dirty="0" smtClean="0">
                <a:solidFill>
                  <a:schemeClr val="tx2">
                    <a:lumMod val="50000"/>
                  </a:schemeClr>
                </a:solidFill>
                <a:latin typeface="Constantia" pitchFamily="18" charset="0"/>
              </a:rPr>
              <a:t>court</a:t>
            </a:r>
          </a:p>
          <a:p>
            <a:pPr marL="869950" indent="-514350" algn="just" eaLnBrk="1" fontAlgn="auto" hangingPunct="1">
              <a:lnSpc>
                <a:spcPct val="90000"/>
              </a:lnSpc>
              <a:buClr>
                <a:srgbClr val="003399"/>
              </a:buClr>
              <a:buSzPct val="100000"/>
              <a:buFont typeface="+mj-lt"/>
              <a:buAutoNum type="romanLcPeriod"/>
              <a:defRPr/>
            </a:pPr>
            <a:r>
              <a:rPr lang="en-US" dirty="0" smtClean="0">
                <a:solidFill>
                  <a:srgbClr val="000A0C"/>
                </a:solidFill>
                <a:latin typeface="Constantia" pitchFamily="18" charset="0"/>
                <a:cs typeface="Arial" charset="0"/>
              </a:rPr>
              <a:t>court delays</a:t>
            </a:r>
          </a:p>
          <a:p>
            <a:pPr marL="869950" indent="-514350" algn="just" eaLnBrk="1" fontAlgn="auto" hangingPunct="1">
              <a:lnSpc>
                <a:spcPct val="90000"/>
              </a:lnSpc>
              <a:buClr>
                <a:srgbClr val="003399"/>
              </a:buClr>
              <a:buSzPct val="100000"/>
              <a:buFont typeface="+mj-lt"/>
              <a:buAutoNum type="romanLcPeriod"/>
              <a:defRPr/>
            </a:pPr>
            <a:r>
              <a:rPr lang="en-US" dirty="0" smtClean="0">
                <a:solidFill>
                  <a:srgbClr val="000A0C"/>
                </a:solidFill>
                <a:latin typeface="Constantia" pitchFamily="18" charset="0"/>
                <a:cs typeface="Arial" charset="0"/>
              </a:rPr>
              <a:t>confronting </a:t>
            </a:r>
            <a:r>
              <a:rPr lang="en-US" dirty="0">
                <a:solidFill>
                  <a:srgbClr val="000A0C"/>
                </a:solidFill>
                <a:latin typeface="Constantia" pitchFamily="18" charset="0"/>
                <a:cs typeface="Arial" charset="0"/>
              </a:rPr>
              <a:t>the </a:t>
            </a:r>
            <a:r>
              <a:rPr lang="en-US" dirty="0" smtClean="0">
                <a:solidFill>
                  <a:srgbClr val="000A0C"/>
                </a:solidFill>
                <a:latin typeface="Constantia" pitchFamily="18" charset="0"/>
                <a:cs typeface="Arial" charset="0"/>
              </a:rPr>
              <a:t>accused</a:t>
            </a:r>
          </a:p>
          <a:p>
            <a:pPr marL="869950" indent="-514350" algn="just" eaLnBrk="1" fontAlgn="auto" hangingPunct="1">
              <a:lnSpc>
                <a:spcPct val="90000"/>
              </a:lnSpc>
              <a:buClr>
                <a:srgbClr val="003399"/>
              </a:buClr>
              <a:buSzPct val="100000"/>
              <a:buFont typeface="+mj-lt"/>
              <a:buAutoNum type="romanLcPeriod"/>
              <a:defRPr/>
            </a:pPr>
            <a:r>
              <a:rPr lang="en-US" dirty="0" smtClean="0">
                <a:solidFill>
                  <a:schemeClr val="tx2">
                    <a:lumMod val="50000"/>
                  </a:schemeClr>
                </a:solidFill>
                <a:latin typeface="Constantia" pitchFamily="18" charset="0"/>
                <a:cs typeface="Arial" pitchFamily="34" charset="0"/>
              </a:rPr>
              <a:t>Questions framed in difficult language </a:t>
            </a:r>
            <a:r>
              <a:rPr lang="en-US" i="1" dirty="0" smtClean="0">
                <a:solidFill>
                  <a:schemeClr val="tx2">
                    <a:lumMod val="50000"/>
                  </a:schemeClr>
                </a:solidFill>
                <a:latin typeface="Constantia" pitchFamily="18" charset="0"/>
                <a:cs typeface="Arial" pitchFamily="34" charset="0"/>
              </a:rPr>
              <a:t>(“legal language” / “legalese” / “age inappropriate”)</a:t>
            </a:r>
          </a:p>
          <a:p>
            <a:pPr marL="869950" indent="-514350" algn="just" eaLnBrk="1" fontAlgn="auto" hangingPunct="1">
              <a:lnSpc>
                <a:spcPct val="90000"/>
              </a:lnSpc>
              <a:buClr>
                <a:srgbClr val="003399"/>
              </a:buClr>
              <a:buSzPct val="100000"/>
              <a:buFont typeface="+mj-lt"/>
              <a:buAutoNum type="romanLcPeriod"/>
              <a:defRPr/>
            </a:pPr>
            <a:r>
              <a:rPr lang="en-US" dirty="0" smtClean="0">
                <a:solidFill>
                  <a:schemeClr val="tx2">
                    <a:lumMod val="50000"/>
                  </a:schemeClr>
                </a:solidFill>
                <a:latin typeface="Constantia" pitchFamily="18" charset="0"/>
                <a:cs typeface="Arial" pitchFamily="34" charset="0"/>
              </a:rPr>
              <a:t>unnecessary questioning about irrelevant details by the </a:t>
            </a:r>
            <a:r>
              <a:rPr lang="en-US" dirty="0" err="1" smtClean="0">
                <a:solidFill>
                  <a:schemeClr val="tx2">
                    <a:lumMod val="50000"/>
                  </a:schemeClr>
                </a:solidFill>
                <a:latin typeface="Constantia" pitchFamily="18" charset="0"/>
                <a:cs typeface="Arial" pitchFamily="34" charset="0"/>
              </a:rPr>
              <a:t>defence</a:t>
            </a:r>
            <a:r>
              <a:rPr lang="en-US" dirty="0" smtClean="0">
                <a:solidFill>
                  <a:schemeClr val="tx2">
                    <a:lumMod val="50000"/>
                  </a:schemeClr>
                </a:solidFill>
                <a:latin typeface="Constantia" pitchFamily="18" charset="0"/>
                <a:cs typeface="Arial" pitchFamily="34" charset="0"/>
              </a:rPr>
              <a:t> lawyer</a:t>
            </a:r>
          </a:p>
          <a:p>
            <a:pPr marL="869950" indent="-514350" algn="just" eaLnBrk="1" fontAlgn="auto" hangingPunct="1">
              <a:lnSpc>
                <a:spcPct val="90000"/>
              </a:lnSpc>
              <a:buClr>
                <a:srgbClr val="003399"/>
              </a:buClr>
              <a:buSzPct val="100000"/>
              <a:buFont typeface="+mj-lt"/>
              <a:buAutoNum type="romanLcPeriod"/>
              <a:defRPr/>
            </a:pPr>
            <a:r>
              <a:rPr lang="en-US" dirty="0" smtClean="0">
                <a:solidFill>
                  <a:schemeClr val="tx2">
                    <a:lumMod val="50000"/>
                  </a:schemeClr>
                </a:solidFill>
                <a:latin typeface="Constantia" pitchFamily="18" charset="0"/>
                <a:cs typeface="Arial" pitchFamily="34" charset="0"/>
              </a:rPr>
              <a:t>honest answers used to make the child appear to be unreliable</a:t>
            </a:r>
          </a:p>
          <a:p>
            <a:pPr marL="0" indent="0" algn="just" eaLnBrk="1" fontAlgn="auto" hangingPunct="1">
              <a:lnSpc>
                <a:spcPct val="90000"/>
              </a:lnSpc>
              <a:buClr>
                <a:schemeClr val="accent6">
                  <a:lumMod val="75000"/>
                </a:schemeClr>
              </a:buClr>
              <a:buFont typeface="Wingdings 2" pitchFamily="18" charset="2"/>
              <a:buNone/>
              <a:defRPr/>
            </a:pPr>
            <a:endParaRPr lang="en-US" sz="2400" dirty="0">
              <a:solidFill>
                <a:schemeClr val="tx1">
                  <a:lumMod val="75000"/>
                  <a:lumOff val="25000"/>
                </a:schemeClr>
              </a:solidFill>
              <a:latin typeface="Constantia" pitchFamily="18" charset="0"/>
            </a:endParaRPr>
          </a:p>
        </p:txBody>
      </p:sp>
      <p:sp>
        <p:nvSpPr>
          <p:cNvPr id="6" name="TextBox 4"/>
          <p:cNvSpPr txBox="1">
            <a:spLocks noChangeArrowheads="1"/>
          </p:cNvSpPr>
          <p:nvPr/>
        </p:nvSpPr>
        <p:spPr bwMode="auto">
          <a:xfrm>
            <a:off x="8031191" y="5507057"/>
            <a:ext cx="612775" cy="708025"/>
          </a:xfrm>
          <a:prstGeom prst="rect">
            <a:avLst/>
          </a:prstGeom>
          <a:noFill/>
          <a:ln w="9525">
            <a:noFill/>
            <a:miter lim="800000"/>
            <a:headEnd/>
            <a:tailEnd/>
          </a:ln>
        </p:spPr>
        <p:txBody>
          <a:bodyPr>
            <a:spAutoFit/>
          </a:bodyPr>
          <a:lstStyle/>
          <a:p>
            <a:r>
              <a:rPr lang="en-IN" sz="4000" b="1" dirty="0"/>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pPr>
              <a:defRPr/>
            </a:pPr>
            <a:fld id="{C73B08B8-B218-4B1F-840E-7F0ECD3E3FBF}" type="slidenum">
              <a:rPr lang="en-US" smtClean="0"/>
              <a:pPr>
                <a:defRPr/>
              </a:pPr>
              <a:t>12</a:t>
            </a:fld>
            <a:endParaRPr lang="en-US"/>
          </a:p>
        </p:txBody>
      </p:sp>
      <p:sp>
        <p:nvSpPr>
          <p:cNvPr id="5" name="Content Placeholder 2"/>
          <p:cNvSpPr>
            <a:spLocks noGrp="1"/>
          </p:cNvSpPr>
          <p:nvPr>
            <p:ph sz="quarter" idx="13"/>
          </p:nvPr>
        </p:nvSpPr>
        <p:spPr>
          <a:xfrm>
            <a:off x="785786" y="838224"/>
            <a:ext cx="7643866" cy="5876924"/>
          </a:xfrm>
        </p:spPr>
        <p:txBody>
          <a:bodyPr rtlCol="0">
            <a:noAutofit/>
          </a:bodyPr>
          <a:lstStyle/>
          <a:p>
            <a:pPr marL="0" indent="0" algn="ctr" eaLnBrk="1" fontAlgn="auto" hangingPunct="1">
              <a:spcAft>
                <a:spcPts val="0"/>
              </a:spcAft>
              <a:buClr>
                <a:schemeClr val="accent3"/>
              </a:buClr>
              <a:buFont typeface="Wingdings 2"/>
              <a:buNone/>
              <a:defRPr/>
            </a:pPr>
            <a:r>
              <a:rPr lang="en-US" b="1" i="1" dirty="0">
                <a:solidFill>
                  <a:srgbClr val="C00000"/>
                </a:solidFill>
                <a:latin typeface="Constantia" pitchFamily="18" charset="0"/>
                <a:cs typeface="Arial" pitchFamily="34" charset="0"/>
              </a:rPr>
              <a:t>Unable to give a full account because</a:t>
            </a:r>
            <a:r>
              <a:rPr lang="en-US" b="1" i="1" dirty="0" smtClean="0">
                <a:solidFill>
                  <a:srgbClr val="C00000"/>
                </a:solidFill>
                <a:latin typeface="Constantia" pitchFamily="18" charset="0"/>
                <a:cs typeface="Arial" pitchFamily="34" charset="0"/>
              </a:rPr>
              <a:t>….</a:t>
            </a:r>
          </a:p>
          <a:p>
            <a:pPr marL="0" indent="0" algn="ctr" eaLnBrk="1" fontAlgn="auto" hangingPunct="1">
              <a:spcAft>
                <a:spcPts val="0"/>
              </a:spcAft>
              <a:buClr>
                <a:schemeClr val="accent3"/>
              </a:buClr>
              <a:buFont typeface="Wingdings 2"/>
              <a:buNone/>
              <a:defRPr/>
            </a:pPr>
            <a:endParaRPr lang="en-US" b="1" i="1" dirty="0">
              <a:solidFill>
                <a:srgbClr val="C00000"/>
              </a:solidFill>
              <a:latin typeface="Constantia" pitchFamily="18" charset="0"/>
              <a:cs typeface="Arial" pitchFamily="34" charset="0"/>
            </a:endParaRPr>
          </a:p>
          <a:p>
            <a:pPr marL="869950" indent="-514350" algn="just" eaLnBrk="1" fontAlgn="auto" hangingPunct="1">
              <a:lnSpc>
                <a:spcPct val="90000"/>
              </a:lnSpc>
              <a:buClr>
                <a:srgbClr val="003399"/>
              </a:buClr>
              <a:buSzPct val="100000"/>
              <a:buFont typeface="+mj-lt"/>
              <a:buAutoNum type="romanLcPeriod" startAt="8"/>
              <a:defRPr/>
            </a:pPr>
            <a:r>
              <a:rPr lang="en-US" dirty="0" smtClean="0">
                <a:solidFill>
                  <a:schemeClr val="tx2">
                    <a:lumMod val="50000"/>
                  </a:schemeClr>
                </a:solidFill>
                <a:latin typeface="Constantia" pitchFamily="18" charset="0"/>
                <a:cs typeface="Arial" pitchFamily="34" charset="0"/>
              </a:rPr>
              <a:t>Inappropriate questioning about abstract concepts </a:t>
            </a:r>
            <a:r>
              <a:rPr lang="en-US" i="1" dirty="0" smtClean="0">
                <a:solidFill>
                  <a:schemeClr val="tx2">
                    <a:lumMod val="50000"/>
                  </a:schemeClr>
                </a:solidFill>
                <a:latin typeface="Constantia" pitchFamily="18" charset="0"/>
                <a:cs typeface="Arial" pitchFamily="34" charset="0"/>
              </a:rPr>
              <a:t>(</a:t>
            </a:r>
            <a:r>
              <a:rPr lang="en-US" i="1" dirty="0" err="1" smtClean="0">
                <a:solidFill>
                  <a:schemeClr val="tx2">
                    <a:lumMod val="50000"/>
                  </a:schemeClr>
                </a:solidFill>
                <a:latin typeface="Constantia" pitchFamily="18" charset="0"/>
                <a:cs typeface="Arial" pitchFamily="34" charset="0"/>
              </a:rPr>
              <a:t>eg</a:t>
            </a:r>
            <a:r>
              <a:rPr lang="en-US" i="1" dirty="0" smtClean="0">
                <a:solidFill>
                  <a:schemeClr val="tx2">
                    <a:lumMod val="50000"/>
                  </a:schemeClr>
                </a:solidFill>
                <a:latin typeface="Constantia" pitchFamily="18" charset="0"/>
                <a:cs typeface="Arial" pitchFamily="34" charset="0"/>
              </a:rPr>
              <a:t>. the conceptual difference between the truth and a lie)</a:t>
            </a:r>
          </a:p>
          <a:p>
            <a:pPr marL="869950" indent="-514350" algn="just" eaLnBrk="1" fontAlgn="auto" hangingPunct="1">
              <a:lnSpc>
                <a:spcPct val="90000"/>
              </a:lnSpc>
              <a:buClr>
                <a:srgbClr val="003399"/>
              </a:buClr>
              <a:buSzPct val="100000"/>
              <a:buFont typeface="+mj-lt"/>
              <a:buAutoNum type="romanLcPeriod" startAt="8"/>
              <a:defRPr/>
            </a:pPr>
            <a:r>
              <a:rPr lang="en-US" dirty="0" smtClean="0">
                <a:solidFill>
                  <a:srgbClr val="000A0C"/>
                </a:solidFill>
                <a:latin typeface="Constantia" pitchFamily="18" charset="0"/>
                <a:cs typeface="Arial" charset="0"/>
              </a:rPr>
              <a:t>interruptions by the lawyers</a:t>
            </a:r>
          </a:p>
          <a:p>
            <a:pPr marL="869950" indent="-514350" algn="just" eaLnBrk="1" fontAlgn="auto" hangingPunct="1">
              <a:lnSpc>
                <a:spcPct val="90000"/>
              </a:lnSpc>
              <a:buClr>
                <a:srgbClr val="003399"/>
              </a:buClr>
              <a:buSzPct val="100000"/>
              <a:buFont typeface="+mj-lt"/>
              <a:buAutoNum type="romanLcPeriod" startAt="8"/>
              <a:defRPr/>
            </a:pPr>
            <a:r>
              <a:rPr lang="en-US" dirty="0" smtClean="0">
                <a:solidFill>
                  <a:srgbClr val="000A0C"/>
                </a:solidFill>
                <a:latin typeface="Constantia" pitchFamily="18" charset="0"/>
                <a:cs typeface="Arial" charset="0"/>
              </a:rPr>
              <a:t>directions by adults about how they could answer (as ‘</a:t>
            </a:r>
            <a:r>
              <a:rPr lang="en-US" i="1" dirty="0" smtClean="0">
                <a:solidFill>
                  <a:srgbClr val="000A0C"/>
                </a:solidFill>
                <a:latin typeface="Constantia" pitchFamily="18" charset="0"/>
                <a:cs typeface="Arial" charset="0"/>
              </a:rPr>
              <a:t>just answer the question that is asked</a:t>
            </a:r>
            <a:r>
              <a:rPr lang="en-US" dirty="0" smtClean="0">
                <a:solidFill>
                  <a:srgbClr val="000A0C"/>
                </a:solidFill>
                <a:latin typeface="Constantia" pitchFamily="18" charset="0"/>
                <a:cs typeface="Arial" charset="0"/>
              </a:rPr>
              <a:t>’)</a:t>
            </a:r>
          </a:p>
          <a:p>
            <a:pPr marL="869950" indent="-514350" algn="just" eaLnBrk="1" fontAlgn="auto" hangingPunct="1">
              <a:lnSpc>
                <a:spcPct val="90000"/>
              </a:lnSpc>
              <a:buClr>
                <a:srgbClr val="003399"/>
              </a:buClr>
              <a:buSzPct val="100000"/>
              <a:buFont typeface="+mj-lt"/>
              <a:buAutoNum type="romanLcPeriod" startAt="8"/>
              <a:defRPr/>
            </a:pPr>
            <a:r>
              <a:rPr lang="en-GB" dirty="0" smtClean="0">
                <a:solidFill>
                  <a:schemeClr val="tx2">
                    <a:lumMod val="50000"/>
                  </a:schemeClr>
                </a:solidFill>
                <a:latin typeface="Constantia" pitchFamily="18" charset="0"/>
              </a:rPr>
              <a:t>the use of cross-examination which is designed to “catch witnesses out”.</a:t>
            </a:r>
            <a:endParaRPr lang="en-US" dirty="0" smtClean="0">
              <a:solidFill>
                <a:srgbClr val="000A0C"/>
              </a:solidFill>
              <a:latin typeface="Constantia" pitchFamily="18" charset="0"/>
              <a:cs typeface="Arial" charset="0"/>
            </a:endParaRPr>
          </a:p>
          <a:p>
            <a:pPr marL="869950" indent="-514350" algn="just" eaLnBrk="1" fontAlgn="auto" hangingPunct="1">
              <a:lnSpc>
                <a:spcPct val="90000"/>
              </a:lnSpc>
              <a:buClr>
                <a:srgbClr val="003399"/>
              </a:buClr>
              <a:buSzPct val="100000"/>
              <a:buFont typeface="+mj-lt"/>
              <a:buAutoNum type="romanLcPeriod" startAt="8"/>
              <a:defRPr/>
            </a:pPr>
            <a:r>
              <a:rPr lang="en-US" dirty="0" smtClean="0">
                <a:solidFill>
                  <a:srgbClr val="000A0C"/>
                </a:solidFill>
                <a:latin typeface="Constantia" pitchFamily="18" charset="0"/>
                <a:cs typeface="Arial" charset="0"/>
              </a:rPr>
              <a:t>admissibility issue constraints and having to edit their stories</a:t>
            </a:r>
          </a:p>
          <a:p>
            <a:pPr marL="869950" indent="-514350" algn="just" eaLnBrk="1" fontAlgn="auto" hangingPunct="1">
              <a:lnSpc>
                <a:spcPct val="90000"/>
              </a:lnSpc>
              <a:buClr>
                <a:srgbClr val="003399"/>
              </a:buClr>
              <a:buSzPct val="100000"/>
              <a:buFont typeface="+mj-lt"/>
              <a:buAutoNum type="romanLcPeriod" startAt="8"/>
              <a:defRPr/>
            </a:pPr>
            <a:r>
              <a:rPr lang="en-US" dirty="0" smtClean="0">
                <a:solidFill>
                  <a:srgbClr val="000A0C"/>
                </a:solidFill>
                <a:latin typeface="Constantia" pitchFamily="18" charset="0"/>
                <a:cs typeface="Arial" charset="0"/>
              </a:rPr>
              <a:t>Trauma</a:t>
            </a:r>
          </a:p>
          <a:p>
            <a:pPr marL="804863" indent="0" algn="just" eaLnBrk="1" fontAlgn="auto" hangingPunct="1">
              <a:spcAft>
                <a:spcPts val="0"/>
              </a:spcAft>
              <a:buClr>
                <a:schemeClr val="accent3"/>
              </a:buClr>
              <a:buFont typeface="Wingdings 2"/>
              <a:buNone/>
              <a:defRPr/>
            </a:pPr>
            <a:r>
              <a:rPr lang="en-US" sz="2000" b="1" i="1" dirty="0" smtClean="0">
                <a:solidFill>
                  <a:srgbClr val="CC0066"/>
                </a:solidFill>
                <a:latin typeface="Constantia" pitchFamily="18" charset="0"/>
                <a:cs typeface="Arial" pitchFamily="34" charset="0"/>
              </a:rPr>
              <a:t>“</a:t>
            </a:r>
            <a:r>
              <a:rPr lang="en-US" sz="2000" b="1" i="1" dirty="0">
                <a:solidFill>
                  <a:srgbClr val="CC0066"/>
                </a:solidFill>
                <a:latin typeface="Constantia" pitchFamily="18" charset="0"/>
                <a:cs typeface="Arial" pitchFamily="34" charset="0"/>
              </a:rPr>
              <a:t>I am upset that as a result I could not tell the truth, the whole truth and nothing but the truth.”</a:t>
            </a:r>
            <a:r>
              <a:rPr lang="en-US" i="1" dirty="0">
                <a:solidFill>
                  <a:schemeClr val="tx2">
                    <a:lumMod val="50000"/>
                  </a:schemeClr>
                </a:solidFill>
                <a:latin typeface="Constantia" pitchFamily="18" charset="0"/>
                <a:cs typeface="Arial" pitchFamily="34" charset="0"/>
              </a:rPr>
              <a:t>					                  </a:t>
            </a:r>
            <a:r>
              <a:rPr lang="en-US" i="1" dirty="0" smtClean="0">
                <a:solidFill>
                  <a:schemeClr val="tx2">
                    <a:lumMod val="50000"/>
                  </a:schemeClr>
                </a:solidFill>
                <a:latin typeface="Constantia" pitchFamily="18" charset="0"/>
                <a:cs typeface="Arial" pitchFamily="34" charset="0"/>
              </a:rPr>
              <a:t>                                </a:t>
            </a:r>
            <a:r>
              <a:rPr lang="en-US" i="1" dirty="0">
                <a:solidFill>
                  <a:schemeClr val="tx2">
                    <a:lumMod val="50000"/>
                  </a:schemeClr>
                </a:solidFill>
                <a:latin typeface="Constantia" pitchFamily="18" charset="0"/>
                <a:cs typeface="Arial" pitchFamily="34" charset="0"/>
              </a:rPr>
              <a:t>- A child witness</a:t>
            </a:r>
          </a:p>
        </p:txBody>
      </p:sp>
      <p:sp>
        <p:nvSpPr>
          <p:cNvPr id="6" name="TextBox 4"/>
          <p:cNvSpPr txBox="1">
            <a:spLocks noChangeArrowheads="1"/>
          </p:cNvSpPr>
          <p:nvPr/>
        </p:nvSpPr>
        <p:spPr bwMode="auto">
          <a:xfrm>
            <a:off x="1030267" y="863587"/>
            <a:ext cx="612775" cy="708025"/>
          </a:xfrm>
          <a:prstGeom prst="rect">
            <a:avLst/>
          </a:prstGeom>
          <a:noFill/>
          <a:ln w="9525">
            <a:noFill/>
            <a:miter lim="800000"/>
            <a:headEnd/>
            <a:tailEnd/>
          </a:ln>
        </p:spPr>
        <p:txBody>
          <a:bodyPr>
            <a:spAutoFit/>
          </a:bodyPr>
          <a:lstStyle/>
          <a:p>
            <a:r>
              <a:rPr lang="en-IN" sz="4000" b="1" dirty="0"/>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163158E-2AD2-4FAE-BB32-76372125754D}" type="slidenum">
              <a:rPr lang="en-US" smtClean="0"/>
              <a:pPr>
                <a:defRPr/>
              </a:pPr>
              <a:t>13</a:t>
            </a:fld>
            <a:endParaRPr lang="en-US"/>
          </a:p>
        </p:txBody>
      </p:sp>
      <p:sp>
        <p:nvSpPr>
          <p:cNvPr id="3" name="Content Placeholder 2"/>
          <p:cNvSpPr txBox="1">
            <a:spLocks/>
          </p:cNvSpPr>
          <p:nvPr/>
        </p:nvSpPr>
        <p:spPr>
          <a:xfrm>
            <a:off x="1066800" y="1143000"/>
            <a:ext cx="6781800" cy="4572000"/>
          </a:xfrm>
          <a:prstGeom prst="rect">
            <a:avLst/>
          </a:prstGeom>
        </p:spPr>
        <p:txBody>
          <a:bodyPr/>
          <a:lstStyle/>
          <a:p>
            <a:pPr marL="439738" algn="ctr" fontAlgn="auto">
              <a:lnSpc>
                <a:spcPct val="90000"/>
              </a:lnSpc>
              <a:spcBef>
                <a:spcPct val="20000"/>
              </a:spcBef>
              <a:spcAft>
                <a:spcPts val="300"/>
              </a:spcAft>
              <a:buClr>
                <a:schemeClr val="accent6">
                  <a:lumMod val="75000"/>
                </a:schemeClr>
              </a:buClr>
              <a:buSzPct val="130000"/>
              <a:buFont typeface="Wingdings 2" pitchFamily="18" charset="2"/>
              <a:buNone/>
              <a:defRPr/>
            </a:pPr>
            <a:r>
              <a:rPr lang="en-US" sz="2600" b="1" i="1" dirty="0">
                <a:solidFill>
                  <a:srgbClr val="C00000"/>
                </a:solidFill>
                <a:latin typeface="Constantia" pitchFamily="18" charset="0"/>
              </a:rPr>
              <a:t>Judicial pronouncements and literature on the subject are unanimous on the</a:t>
            </a:r>
            <a:r>
              <a:rPr lang="en-US" sz="2600" b="1" i="1" dirty="0">
                <a:solidFill>
                  <a:schemeClr val="tx2">
                    <a:lumMod val="50000"/>
                  </a:schemeClr>
                </a:solidFill>
                <a:latin typeface="Constantia" pitchFamily="18" charset="0"/>
              </a:rPr>
              <a:t> </a:t>
            </a:r>
          </a:p>
          <a:p>
            <a:pPr marL="58738" indent="-58738" algn="just" fontAlgn="auto">
              <a:lnSpc>
                <a:spcPct val="90000"/>
              </a:lnSpc>
              <a:spcBef>
                <a:spcPct val="20000"/>
              </a:spcBef>
              <a:spcAft>
                <a:spcPts val="300"/>
              </a:spcAft>
              <a:buClr>
                <a:schemeClr val="accent6">
                  <a:lumMod val="75000"/>
                </a:schemeClr>
              </a:buClr>
              <a:buSzPct val="130000"/>
              <a:buFont typeface="Wingdings 2" pitchFamily="18" charset="2"/>
              <a:buNone/>
              <a:defRPr/>
            </a:pPr>
            <a:endParaRPr lang="en-US" dirty="0">
              <a:solidFill>
                <a:schemeClr val="tx2">
                  <a:lumMod val="50000"/>
                </a:schemeClr>
              </a:solidFill>
              <a:latin typeface="Constantia" pitchFamily="18" charset="0"/>
            </a:endParaRPr>
          </a:p>
          <a:p>
            <a:pPr marL="738188" lvl="1" indent="-280988" algn="just" fontAlgn="auto">
              <a:lnSpc>
                <a:spcPct val="90000"/>
              </a:lnSpc>
              <a:spcBef>
                <a:spcPct val="20000"/>
              </a:spcBef>
              <a:spcAft>
                <a:spcPts val="300"/>
              </a:spcAft>
              <a:buClr>
                <a:srgbClr val="003399"/>
              </a:buClr>
              <a:buSzPct val="130000"/>
              <a:buFont typeface="Arial" charset="0"/>
              <a:buChar char="•"/>
              <a:defRPr/>
            </a:pPr>
            <a:r>
              <a:rPr lang="en-US" sz="2200" b="1" u="sng" dirty="0">
                <a:solidFill>
                  <a:schemeClr val="tx2">
                    <a:lumMod val="50000"/>
                  </a:schemeClr>
                </a:solidFill>
                <a:latin typeface="Constantia" pitchFamily="18" charset="0"/>
              </a:rPr>
              <a:t>terrifying impact</a:t>
            </a:r>
            <a:r>
              <a:rPr lang="en-US" sz="2200" dirty="0">
                <a:solidFill>
                  <a:schemeClr val="tx2">
                    <a:lumMod val="50000"/>
                  </a:schemeClr>
                </a:solidFill>
                <a:latin typeface="Constantia" pitchFamily="18" charset="0"/>
              </a:rPr>
              <a:t> of the foreboding criminal justice system, the </a:t>
            </a:r>
            <a:r>
              <a:rPr lang="en-US" sz="2200" b="1" u="sng" dirty="0">
                <a:solidFill>
                  <a:schemeClr val="tx2">
                    <a:lumMod val="50000"/>
                  </a:schemeClr>
                </a:solidFill>
                <a:latin typeface="Constantia" pitchFamily="18" charset="0"/>
              </a:rPr>
              <a:t>court </a:t>
            </a:r>
            <a:r>
              <a:rPr lang="en-US" sz="2200" b="1" u="sng" dirty="0" smtClean="0">
                <a:solidFill>
                  <a:schemeClr val="tx2">
                    <a:lumMod val="50000"/>
                  </a:schemeClr>
                </a:solidFill>
                <a:latin typeface="Constantia" pitchFamily="18" charset="0"/>
              </a:rPr>
              <a:t>environment</a:t>
            </a:r>
            <a:r>
              <a:rPr lang="en-US" sz="2200" dirty="0" smtClean="0">
                <a:solidFill>
                  <a:schemeClr val="tx2">
                    <a:lumMod val="50000"/>
                  </a:schemeClr>
                </a:solidFill>
                <a:latin typeface="Constantia" pitchFamily="18" charset="0"/>
              </a:rPr>
              <a:t> </a:t>
            </a:r>
            <a:r>
              <a:rPr lang="en-US" sz="2200" dirty="0">
                <a:solidFill>
                  <a:schemeClr val="tx2">
                    <a:lumMod val="50000"/>
                  </a:schemeClr>
                </a:solidFill>
                <a:latin typeface="Constantia" pitchFamily="18" charset="0"/>
              </a:rPr>
              <a:t>and </a:t>
            </a:r>
            <a:r>
              <a:rPr lang="en-US" sz="2200" b="1" u="sng" dirty="0">
                <a:solidFill>
                  <a:schemeClr val="tx2">
                    <a:lumMod val="50000"/>
                  </a:schemeClr>
                </a:solidFill>
                <a:latin typeface="Constantia" pitchFamily="18" charset="0"/>
              </a:rPr>
              <a:t>complicated legal procedures</a:t>
            </a:r>
            <a:r>
              <a:rPr lang="en-US" sz="2200" dirty="0">
                <a:solidFill>
                  <a:schemeClr val="tx2">
                    <a:lumMod val="50000"/>
                  </a:schemeClr>
                </a:solidFill>
                <a:latin typeface="Constantia" pitchFamily="18" charset="0"/>
              </a:rPr>
              <a:t> on  vulnerable victims/ witnesses.</a:t>
            </a:r>
          </a:p>
          <a:p>
            <a:pPr marL="738188" lvl="1" indent="-280988" algn="just" fontAlgn="auto">
              <a:lnSpc>
                <a:spcPct val="90000"/>
              </a:lnSpc>
              <a:spcBef>
                <a:spcPct val="20000"/>
              </a:spcBef>
              <a:spcAft>
                <a:spcPts val="300"/>
              </a:spcAft>
              <a:buClr>
                <a:srgbClr val="003399"/>
              </a:buClr>
              <a:buSzPct val="130000"/>
              <a:buFont typeface="Arial" charset="0"/>
              <a:buChar char="•"/>
              <a:defRPr/>
            </a:pPr>
            <a:endParaRPr lang="en-US" sz="2200" dirty="0">
              <a:solidFill>
                <a:schemeClr val="tx2">
                  <a:lumMod val="50000"/>
                </a:schemeClr>
              </a:solidFill>
              <a:latin typeface="Constantia" pitchFamily="18" charset="0"/>
            </a:endParaRPr>
          </a:p>
          <a:p>
            <a:pPr marL="738188" lvl="1" indent="-280988" algn="just" fontAlgn="auto">
              <a:lnSpc>
                <a:spcPct val="90000"/>
              </a:lnSpc>
              <a:spcBef>
                <a:spcPct val="20000"/>
              </a:spcBef>
              <a:spcAft>
                <a:spcPts val="300"/>
              </a:spcAft>
              <a:buClr>
                <a:srgbClr val="003399"/>
              </a:buClr>
              <a:buSzPct val="130000"/>
              <a:buFont typeface="Arial" charset="0"/>
              <a:buChar char="•"/>
              <a:defRPr/>
            </a:pPr>
            <a:r>
              <a:rPr lang="en-US" sz="2200" b="1" u="sng" dirty="0">
                <a:solidFill>
                  <a:schemeClr val="tx2">
                    <a:lumMod val="50000"/>
                  </a:schemeClr>
                </a:solidFill>
                <a:latin typeface="Constantia" pitchFamily="18" charset="0"/>
              </a:rPr>
              <a:t>confrontation</a:t>
            </a:r>
            <a:r>
              <a:rPr lang="en-US" sz="2200" dirty="0">
                <a:solidFill>
                  <a:schemeClr val="tx2">
                    <a:lumMod val="50000"/>
                  </a:schemeClr>
                </a:solidFill>
                <a:latin typeface="Constantia" pitchFamily="18" charset="0"/>
              </a:rPr>
              <a:t> with the offender; </a:t>
            </a:r>
            <a:r>
              <a:rPr lang="en-US" sz="2200" b="1" u="sng" dirty="0">
                <a:solidFill>
                  <a:schemeClr val="tx2">
                    <a:lumMod val="50000"/>
                  </a:schemeClr>
                </a:solidFill>
                <a:latin typeface="Constantia" pitchFamily="18" charset="0"/>
              </a:rPr>
              <a:t>recounting</a:t>
            </a:r>
            <a:r>
              <a:rPr lang="en-US" sz="2200" dirty="0" smtClean="0">
                <a:solidFill>
                  <a:schemeClr val="tx2">
                    <a:lumMod val="50000"/>
                  </a:schemeClr>
                </a:solidFill>
                <a:latin typeface="Constantia" pitchFamily="18" charset="0"/>
              </a:rPr>
              <a:t> </a:t>
            </a:r>
            <a:r>
              <a:rPr lang="en-US" sz="2200" dirty="0">
                <a:solidFill>
                  <a:schemeClr val="tx2">
                    <a:lumMod val="50000"/>
                  </a:schemeClr>
                </a:solidFill>
                <a:latin typeface="Constantia" pitchFamily="18" charset="0"/>
              </a:rPr>
              <a:t>and </a:t>
            </a:r>
            <a:r>
              <a:rPr lang="en-US" sz="2200" b="1" u="sng" dirty="0">
                <a:solidFill>
                  <a:schemeClr val="tx2">
                    <a:lumMod val="50000"/>
                  </a:schemeClr>
                </a:solidFill>
                <a:latin typeface="Constantia" pitchFamily="18" charset="0"/>
              </a:rPr>
              <a:t>repetition</a:t>
            </a:r>
            <a:r>
              <a:rPr lang="en-US" sz="2200" dirty="0">
                <a:solidFill>
                  <a:schemeClr val="tx2">
                    <a:lumMod val="50000"/>
                  </a:schemeClr>
                </a:solidFill>
                <a:latin typeface="Constantia" pitchFamily="18" charset="0"/>
              </a:rPr>
              <a:t> of violent and intrusive offensive experiences; facing </a:t>
            </a:r>
            <a:r>
              <a:rPr lang="en-US" sz="2200" b="1" u="sng" dirty="0">
                <a:solidFill>
                  <a:schemeClr val="tx2">
                    <a:lumMod val="50000"/>
                  </a:schemeClr>
                </a:solidFill>
                <a:latin typeface="Constantia" pitchFamily="18" charset="0"/>
              </a:rPr>
              <a:t>aggressive</a:t>
            </a:r>
            <a:r>
              <a:rPr lang="en-US" sz="2200" u="sng" dirty="0">
                <a:solidFill>
                  <a:schemeClr val="tx2">
                    <a:lumMod val="50000"/>
                  </a:schemeClr>
                </a:solidFill>
                <a:latin typeface="Constantia" pitchFamily="18" charset="0"/>
              </a:rPr>
              <a:t> and </a:t>
            </a:r>
            <a:r>
              <a:rPr lang="en-US" sz="2200" b="1" u="sng" dirty="0">
                <a:solidFill>
                  <a:schemeClr val="tx2">
                    <a:lumMod val="50000"/>
                  </a:schemeClr>
                </a:solidFill>
                <a:latin typeface="Constantia" pitchFamily="18" charset="0"/>
              </a:rPr>
              <a:t>humiliating</a:t>
            </a:r>
            <a:r>
              <a:rPr lang="en-US" sz="2200" u="sng" dirty="0">
                <a:solidFill>
                  <a:schemeClr val="tx2">
                    <a:lumMod val="50000"/>
                  </a:schemeClr>
                </a:solidFill>
                <a:latin typeface="Constantia" pitchFamily="18" charset="0"/>
              </a:rPr>
              <a:t> </a:t>
            </a:r>
            <a:r>
              <a:rPr lang="en-US" sz="2200" b="1" u="sng" dirty="0">
                <a:solidFill>
                  <a:schemeClr val="tx2">
                    <a:lumMod val="50000"/>
                  </a:schemeClr>
                </a:solidFill>
                <a:latin typeface="Constantia" pitchFamily="18" charset="0"/>
              </a:rPr>
              <a:t>cross-examinations</a:t>
            </a:r>
            <a:r>
              <a:rPr lang="en-US" sz="2200" dirty="0">
                <a:solidFill>
                  <a:schemeClr val="tx2">
                    <a:lumMod val="50000"/>
                  </a:schemeClr>
                </a:solidFill>
                <a:latin typeface="Constantia" pitchFamily="18" charset="0"/>
              </a:rPr>
              <a:t> in court room resulting in </a:t>
            </a:r>
            <a:r>
              <a:rPr lang="en-US" sz="2200" b="1" u="sng" dirty="0">
                <a:solidFill>
                  <a:schemeClr val="tx2">
                    <a:lumMod val="50000"/>
                  </a:schemeClr>
                </a:solidFill>
                <a:latin typeface="Constantia" pitchFamily="18" charset="0"/>
              </a:rPr>
              <a:t>secondary </a:t>
            </a:r>
            <a:r>
              <a:rPr lang="en-US" sz="2200" b="1" u="sng" dirty="0" err="1">
                <a:solidFill>
                  <a:schemeClr val="tx2">
                    <a:lumMod val="50000"/>
                  </a:schemeClr>
                </a:solidFill>
                <a:latin typeface="Constantia" pitchFamily="18" charset="0"/>
              </a:rPr>
              <a:t>traumatization</a:t>
            </a:r>
            <a:r>
              <a:rPr lang="en-US" sz="2200" dirty="0">
                <a:solidFill>
                  <a:schemeClr val="tx2">
                    <a:lumMod val="50000"/>
                  </a:schemeClr>
                </a:solidFill>
                <a:latin typeface="Constantia" pitchFamily="18" charset="0"/>
              </a:rPr>
              <a:t> of the vulnerable witness.</a:t>
            </a:r>
          </a:p>
          <a:p>
            <a:pPr marL="738188" lvl="1" indent="-280988" algn="just" fontAlgn="auto">
              <a:lnSpc>
                <a:spcPct val="90000"/>
              </a:lnSpc>
              <a:spcBef>
                <a:spcPct val="20000"/>
              </a:spcBef>
              <a:spcAft>
                <a:spcPts val="300"/>
              </a:spcAft>
              <a:buClr>
                <a:schemeClr val="tx1"/>
              </a:buClr>
              <a:buSzPct val="130000"/>
              <a:buFont typeface="Arial" charset="0"/>
              <a:buChar char="•"/>
              <a:defRPr/>
            </a:pPr>
            <a:endParaRPr lang="en-US" sz="2400" dirty="0">
              <a:solidFill>
                <a:schemeClr val="tx2">
                  <a:lumMod val="50000"/>
                </a:schemeClr>
              </a:solidFill>
              <a:latin typeface="Constantia" pitchFamily="18" charset="0"/>
            </a:endParaRPr>
          </a:p>
          <a:p>
            <a:pPr fontAlgn="auto">
              <a:lnSpc>
                <a:spcPct val="90000"/>
              </a:lnSpc>
              <a:spcBef>
                <a:spcPct val="20000"/>
              </a:spcBef>
              <a:spcAft>
                <a:spcPts val="300"/>
              </a:spcAft>
              <a:buClr>
                <a:schemeClr val="accent6">
                  <a:lumMod val="75000"/>
                </a:schemeClr>
              </a:buClr>
              <a:buSzPct val="130000"/>
              <a:buFont typeface="Georgia" pitchFamily="18" charset="0"/>
              <a:buNone/>
              <a:defRPr/>
            </a:pPr>
            <a:endParaRPr lang="en-US" sz="2400" dirty="0">
              <a:solidFill>
                <a:schemeClr val="tx2">
                  <a:lumMod val="50000"/>
                </a:schemeClr>
              </a:solidFill>
              <a:latin typeface="Constantia" pitchFamily="18" charset="0"/>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41C2E342-379C-40FF-907A-43915D545B8F}" type="slidenum">
              <a:rPr lang="en-US" smtClean="0"/>
              <a:pPr>
                <a:defRPr/>
              </a:pPr>
              <a:t>14</a:t>
            </a:fld>
            <a:endParaRPr lang="en-US"/>
          </a:p>
        </p:txBody>
      </p:sp>
      <p:sp>
        <p:nvSpPr>
          <p:cNvPr id="3" name="Content Placeholder 2"/>
          <p:cNvSpPr txBox="1">
            <a:spLocks/>
          </p:cNvSpPr>
          <p:nvPr/>
        </p:nvSpPr>
        <p:spPr>
          <a:xfrm>
            <a:off x="1600200" y="1828800"/>
            <a:ext cx="6019800" cy="3429000"/>
          </a:xfrm>
          <a:prstGeom prst="rect">
            <a:avLst/>
          </a:prstGeom>
        </p:spPr>
        <p:txBody>
          <a:bodyPr>
            <a:normAutofit/>
          </a:bodyPr>
          <a:lstStyle/>
          <a:p>
            <a:pPr algn="just" fontAlgn="auto">
              <a:spcBef>
                <a:spcPct val="20000"/>
              </a:spcBef>
              <a:spcAft>
                <a:spcPts val="300"/>
              </a:spcAft>
              <a:buClr>
                <a:schemeClr val="accent6">
                  <a:lumMod val="75000"/>
                </a:schemeClr>
              </a:buClr>
              <a:buSzPct val="130000"/>
              <a:buFont typeface="Wingdings 2" pitchFamily="18" charset="2"/>
              <a:buNone/>
              <a:defRPr/>
            </a:pPr>
            <a:r>
              <a:rPr lang="en-US" sz="2200" dirty="0">
                <a:solidFill>
                  <a:schemeClr val="tx2">
                    <a:lumMod val="50000"/>
                  </a:schemeClr>
                </a:solidFill>
                <a:latin typeface="Constantia" pitchFamily="18" charset="0"/>
              </a:rPr>
              <a:t>The court environment – formal and austere – inhibits even adults and would result in terrified silence or confusion of a child witness.</a:t>
            </a:r>
          </a:p>
          <a:p>
            <a:pPr algn="just" fontAlgn="auto">
              <a:spcBef>
                <a:spcPct val="20000"/>
              </a:spcBef>
              <a:spcAft>
                <a:spcPts val="300"/>
              </a:spcAft>
              <a:buClr>
                <a:schemeClr val="accent6">
                  <a:lumMod val="75000"/>
                </a:schemeClr>
              </a:buClr>
              <a:buSzPct val="130000"/>
              <a:buFont typeface="Wingdings 2" pitchFamily="18" charset="2"/>
              <a:buNone/>
              <a:defRPr/>
            </a:pPr>
            <a:endParaRPr lang="en-US" sz="2200" dirty="0">
              <a:solidFill>
                <a:schemeClr val="tx2">
                  <a:lumMod val="50000"/>
                </a:schemeClr>
              </a:solidFill>
              <a:latin typeface="Constantia" pitchFamily="18" charset="0"/>
            </a:endParaRPr>
          </a:p>
          <a:p>
            <a:pPr algn="just" fontAlgn="auto">
              <a:spcBef>
                <a:spcPct val="20000"/>
              </a:spcBef>
              <a:spcAft>
                <a:spcPts val="300"/>
              </a:spcAft>
              <a:buClr>
                <a:schemeClr val="accent6">
                  <a:lumMod val="75000"/>
                </a:schemeClr>
              </a:buClr>
              <a:buSzPct val="130000"/>
              <a:buFont typeface="Wingdings 2" pitchFamily="18" charset="2"/>
              <a:buNone/>
              <a:defRPr/>
            </a:pPr>
            <a:r>
              <a:rPr lang="en-US" sz="2200" dirty="0">
                <a:solidFill>
                  <a:schemeClr val="tx2">
                    <a:lumMod val="50000"/>
                  </a:schemeClr>
                </a:solidFill>
                <a:latin typeface="Constantia" pitchFamily="18" charset="0"/>
              </a:rPr>
              <a:t>Best interests of the </a:t>
            </a:r>
            <a:r>
              <a:rPr lang="en-US" sz="2200" dirty="0" smtClean="0">
                <a:solidFill>
                  <a:schemeClr val="tx2">
                    <a:lumMod val="50000"/>
                  </a:schemeClr>
                </a:solidFill>
                <a:latin typeface="Constantia" pitchFamily="18" charset="0"/>
              </a:rPr>
              <a:t>vulnerable witness </a:t>
            </a:r>
            <a:r>
              <a:rPr lang="en-US" sz="2200" dirty="0">
                <a:solidFill>
                  <a:schemeClr val="tx2">
                    <a:lumMod val="50000"/>
                  </a:schemeClr>
                </a:solidFill>
                <a:latin typeface="Constantia" pitchFamily="18" charset="0"/>
              </a:rPr>
              <a:t>requires the concerns of the physical environment being addressed and sensitive treatment of </a:t>
            </a:r>
            <a:r>
              <a:rPr lang="en-US" sz="2200">
                <a:solidFill>
                  <a:schemeClr val="tx2">
                    <a:lumMod val="50000"/>
                  </a:schemeClr>
                </a:solidFill>
                <a:latin typeface="Constantia" pitchFamily="18" charset="0"/>
              </a:rPr>
              <a:t>the </a:t>
            </a:r>
            <a:r>
              <a:rPr lang="en-US" sz="2200" smtClean="0">
                <a:solidFill>
                  <a:schemeClr val="tx2">
                    <a:lumMod val="50000"/>
                  </a:schemeClr>
                </a:solidFill>
                <a:latin typeface="Constantia" pitchFamily="18" charset="0"/>
              </a:rPr>
              <a:t>witness </a:t>
            </a:r>
            <a:r>
              <a:rPr lang="en-US" sz="2200" dirty="0">
                <a:solidFill>
                  <a:schemeClr val="tx2">
                    <a:lumMod val="50000"/>
                  </a:schemeClr>
                </a:solidFill>
                <a:latin typeface="Constantia" pitchFamily="18" charset="0"/>
              </a:rPr>
              <a:t>from home, to and in, the </a:t>
            </a:r>
            <a:r>
              <a:rPr lang="en-US" sz="2200" dirty="0" smtClean="0">
                <a:solidFill>
                  <a:schemeClr val="tx2">
                    <a:lumMod val="50000"/>
                  </a:schemeClr>
                </a:solidFill>
                <a:latin typeface="Constantia" pitchFamily="18" charset="0"/>
              </a:rPr>
              <a:t>Vulnerable Witness  Deposition Complex</a:t>
            </a:r>
            <a:r>
              <a:rPr lang="en-US" sz="2200" dirty="0">
                <a:solidFill>
                  <a:schemeClr val="tx2">
                    <a:lumMod val="50000"/>
                  </a:schemeClr>
                </a:solidFill>
                <a:latin typeface="Constantia" pitchFamily="18" charset="0"/>
              </a:rPr>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AutoShape 2"/>
          <p:cNvSpPr>
            <a:spLocks noChangeArrowheads="1"/>
          </p:cNvSpPr>
          <p:nvPr/>
        </p:nvSpPr>
        <p:spPr bwMode="auto">
          <a:xfrm>
            <a:off x="1828800" y="76200"/>
            <a:ext cx="6858000" cy="3429000"/>
          </a:xfrm>
          <a:prstGeom prst="cloudCallout">
            <a:avLst>
              <a:gd name="adj1" fmla="val -48005"/>
              <a:gd name="adj2" fmla="val 84269"/>
            </a:avLst>
          </a:prstGeom>
          <a:solidFill>
            <a:schemeClr val="accent1"/>
          </a:solidFill>
          <a:ln w="9525">
            <a:solidFill>
              <a:schemeClr val="tx1"/>
            </a:solidFill>
            <a:miter lim="800000"/>
            <a:headEnd/>
            <a:tailEnd/>
          </a:ln>
        </p:spPr>
        <p:txBody>
          <a:bodyPr/>
          <a:lstStyle/>
          <a:p>
            <a:pPr algn="ctr"/>
            <a:r>
              <a:rPr lang="en-US" sz="3600" dirty="0">
                <a:solidFill>
                  <a:schemeClr val="bg1"/>
                </a:solidFill>
                <a:latin typeface="Andalus" pitchFamily="18" charset="-78"/>
                <a:ea typeface="Tahoma" pitchFamily="34" charset="0"/>
                <a:cs typeface="Andalus" pitchFamily="18" charset="-78"/>
              </a:rPr>
              <a:t>We are not miniature adults and cannot morph suddenly  into adults either</a:t>
            </a:r>
          </a:p>
        </p:txBody>
      </p:sp>
      <p:sp>
        <p:nvSpPr>
          <p:cNvPr id="1028" name="Text Box 4"/>
          <p:cNvSpPr txBox="1">
            <a:spLocks noChangeArrowheads="1"/>
          </p:cNvSpPr>
          <p:nvPr/>
        </p:nvSpPr>
        <p:spPr bwMode="auto">
          <a:xfrm>
            <a:off x="0" y="4724400"/>
            <a:ext cx="1524000" cy="457200"/>
          </a:xfrm>
          <a:prstGeom prst="rect">
            <a:avLst/>
          </a:prstGeom>
          <a:noFill/>
          <a:ln w="9525">
            <a:noFill/>
            <a:miter lim="800000"/>
            <a:headEnd/>
            <a:tailEnd/>
          </a:ln>
        </p:spPr>
        <p:txBody>
          <a:bodyPr>
            <a:spAutoFit/>
          </a:bodyPr>
          <a:lstStyle/>
          <a:p>
            <a:pPr>
              <a:spcBef>
                <a:spcPct val="50000"/>
              </a:spcBef>
            </a:pPr>
            <a:endParaRPr lang="en-US" sz="2400">
              <a:latin typeface="Tahoma" pitchFamily="34" charset="0"/>
            </a:endParaRPr>
          </a:p>
        </p:txBody>
      </p:sp>
      <p:graphicFrame>
        <p:nvGraphicFramePr>
          <p:cNvPr id="99333" name="Object 5"/>
          <p:cNvGraphicFramePr>
            <a:graphicFrameLocks noChangeAspect="1"/>
          </p:cNvGraphicFramePr>
          <p:nvPr/>
        </p:nvGraphicFramePr>
        <p:xfrm>
          <a:off x="0" y="4572000"/>
          <a:ext cx="1828800" cy="2286000"/>
        </p:xfrm>
        <a:graphic>
          <a:graphicData uri="http://schemas.openxmlformats.org/presentationml/2006/ole">
            <p:oleObj spid="_x0000_s1026" name="Bitmap Image" r:id="rId3" imgW="0" imgH="0" progId="Paint.Picture.1">
              <p:embed/>
            </p:oleObj>
          </a:graphicData>
        </a:graphic>
      </p:graphicFrame>
      <p:sp>
        <p:nvSpPr>
          <p:cNvPr id="2" name="Slide Number Placeholder 1"/>
          <p:cNvSpPr>
            <a:spLocks noGrp="1"/>
          </p:cNvSpPr>
          <p:nvPr>
            <p:ph type="sldNum" sz="quarter" idx="12"/>
          </p:nvPr>
        </p:nvSpPr>
        <p:spPr/>
        <p:txBody>
          <a:bodyPr/>
          <a:lstStyle/>
          <a:p>
            <a:pPr>
              <a:defRPr/>
            </a:pPr>
            <a:fld id="{94599F8E-406D-4A3C-9ED9-E0F8F238F261}" type="slidenum">
              <a:rPr lang="en-US"/>
              <a:pPr>
                <a:defRPr/>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EF9F4DF2-4A1F-700A-0400-8BF1B6330F34}"/>
              </a:ext>
            </a:extLst>
          </p:cNvPr>
          <p:cNvSpPr>
            <a:spLocks noGrp="1"/>
          </p:cNvSpPr>
          <p:nvPr>
            <p:ph type="sldNum" sz="quarter" idx="12"/>
          </p:nvPr>
        </p:nvSpPr>
        <p:spPr/>
        <p:txBody>
          <a:bodyPr/>
          <a:lstStyle/>
          <a:p>
            <a:pPr>
              <a:defRPr/>
            </a:pPr>
            <a:fld id="{90DAD637-B407-45DD-9B86-62D3E2817B24}" type="slidenum">
              <a:rPr lang="en-US" smtClean="0"/>
              <a:pPr>
                <a:defRPr/>
              </a:pPr>
              <a:t>16</a:t>
            </a:fld>
            <a:endParaRPr lang="en-US"/>
          </a:p>
        </p:txBody>
      </p:sp>
      <p:sp>
        <p:nvSpPr>
          <p:cNvPr id="5" name="TextBox 4">
            <a:extLst>
              <a:ext uri="{FF2B5EF4-FFF2-40B4-BE49-F238E27FC236}">
                <a16:creationId xmlns="" xmlns:a16="http://schemas.microsoft.com/office/drawing/2014/main" id="{413E55F9-DE81-A36C-E03B-0C9F6D913E99}"/>
              </a:ext>
            </a:extLst>
          </p:cNvPr>
          <p:cNvSpPr txBox="1"/>
          <p:nvPr/>
        </p:nvSpPr>
        <p:spPr>
          <a:xfrm>
            <a:off x="3059832" y="476672"/>
            <a:ext cx="45719" cy="369332"/>
          </a:xfrm>
          <a:prstGeom prst="rect">
            <a:avLst/>
          </a:prstGeom>
          <a:noFill/>
        </p:spPr>
        <p:txBody>
          <a:bodyPr wrap="square" rtlCol="0">
            <a:spAutoFit/>
          </a:bodyPr>
          <a:lstStyle/>
          <a:p>
            <a:endParaRPr lang="en-IN" dirty="0"/>
          </a:p>
        </p:txBody>
      </p:sp>
      <p:sp>
        <p:nvSpPr>
          <p:cNvPr id="6" name="TextBox 5">
            <a:extLst>
              <a:ext uri="{FF2B5EF4-FFF2-40B4-BE49-F238E27FC236}">
                <a16:creationId xmlns="" xmlns:a16="http://schemas.microsoft.com/office/drawing/2014/main" id="{60A9D48E-CA41-3310-8D68-2CD4F7DBA7CE}"/>
              </a:ext>
            </a:extLst>
          </p:cNvPr>
          <p:cNvSpPr txBox="1"/>
          <p:nvPr/>
        </p:nvSpPr>
        <p:spPr>
          <a:xfrm>
            <a:off x="2787902" y="476672"/>
            <a:ext cx="461665" cy="45719"/>
          </a:xfrm>
          <a:prstGeom prst="rect">
            <a:avLst/>
          </a:prstGeom>
          <a:noFill/>
        </p:spPr>
        <p:txBody>
          <a:bodyPr vert="eaVert" wrap="square" rtlCol="0">
            <a:spAutoFit/>
          </a:bodyPr>
          <a:lstStyle/>
          <a:p>
            <a:endParaRPr lang="en-IN" dirty="0"/>
          </a:p>
        </p:txBody>
      </p:sp>
      <p:sp>
        <p:nvSpPr>
          <p:cNvPr id="7" name="TextBox 6"/>
          <p:cNvSpPr txBox="1"/>
          <p:nvPr/>
        </p:nvSpPr>
        <p:spPr>
          <a:xfrm>
            <a:off x="1857356" y="285728"/>
            <a:ext cx="5919184" cy="646331"/>
          </a:xfrm>
          <a:prstGeom prst="rect">
            <a:avLst/>
          </a:prstGeom>
          <a:noFill/>
        </p:spPr>
        <p:txBody>
          <a:bodyPr wrap="none" rtlCol="0">
            <a:spAutoFit/>
          </a:bodyPr>
          <a:lstStyle/>
          <a:p>
            <a:r>
              <a:rPr lang="en-US" b="1" dirty="0" smtClean="0"/>
              <a:t>Experience of a Vulnerable Witness_ Suzette Jordan</a:t>
            </a:r>
          </a:p>
          <a:p>
            <a:pPr algn="ctr"/>
            <a:r>
              <a:rPr lang="en-US" b="1" dirty="0" smtClean="0"/>
              <a:t>(video to play here)</a:t>
            </a:r>
            <a:endParaRPr lang="en-US" b="1" dirty="0"/>
          </a:p>
        </p:txBody>
      </p:sp>
    </p:spTree>
    <p:extLst>
      <p:ext uri="{BB962C8B-B14F-4D97-AF65-F5344CB8AC3E}">
        <p14:creationId xmlns="" xmlns:p14="http://schemas.microsoft.com/office/powerpoint/2010/main" val="10124792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EA19F7B5-9EA4-44CE-95D9-3DC2CE29FEF6}" type="slidenum">
              <a:rPr lang="en-US" smtClean="0"/>
              <a:pPr>
                <a:defRPr/>
              </a:pPr>
              <a:t>17</a:t>
            </a:fld>
            <a:endParaRPr lang="en-US"/>
          </a:p>
        </p:txBody>
      </p:sp>
      <p:sp>
        <p:nvSpPr>
          <p:cNvPr id="3" name="Content Placeholder 2"/>
          <p:cNvSpPr txBox="1">
            <a:spLocks/>
          </p:cNvSpPr>
          <p:nvPr/>
        </p:nvSpPr>
        <p:spPr>
          <a:xfrm>
            <a:off x="838200" y="228600"/>
            <a:ext cx="7696200" cy="6172200"/>
          </a:xfrm>
          <a:prstGeom prst="rect">
            <a:avLst/>
          </a:prstGeom>
        </p:spPr>
        <p:txBody>
          <a:bodyPr/>
          <a:lstStyle/>
          <a:p>
            <a:pPr algn="ctr" fontAlgn="auto">
              <a:lnSpc>
                <a:spcPct val="80000"/>
              </a:lnSpc>
              <a:spcBef>
                <a:spcPct val="20000"/>
              </a:spcBef>
              <a:spcAft>
                <a:spcPts val="300"/>
              </a:spcAft>
              <a:buClr>
                <a:schemeClr val="accent6">
                  <a:lumMod val="75000"/>
                </a:schemeClr>
              </a:buClr>
              <a:buSzPct val="130000"/>
              <a:buFont typeface="Wingdings 2" pitchFamily="18" charset="2"/>
              <a:buNone/>
              <a:defRPr/>
            </a:pPr>
            <a:r>
              <a:rPr lang="en-US" sz="2600" b="1" dirty="0">
                <a:solidFill>
                  <a:srgbClr val="C00000"/>
                </a:solidFill>
                <a:latin typeface="Constantia" pitchFamily="18" charset="0"/>
              </a:rPr>
              <a:t/>
            </a:r>
            <a:br>
              <a:rPr lang="en-US" sz="2600" b="1" dirty="0">
                <a:solidFill>
                  <a:srgbClr val="C00000"/>
                </a:solidFill>
                <a:latin typeface="Constantia" pitchFamily="18" charset="0"/>
              </a:rPr>
            </a:br>
            <a:r>
              <a:rPr lang="en-US" sz="2600" b="1" i="1" dirty="0">
                <a:solidFill>
                  <a:srgbClr val="C00000"/>
                </a:solidFill>
                <a:latin typeface="Constantia" pitchFamily="18" charset="0"/>
              </a:rPr>
              <a:t>The Indian experience</a:t>
            </a:r>
          </a:p>
          <a:p>
            <a:pPr algn="just" fontAlgn="auto">
              <a:lnSpc>
                <a:spcPct val="80000"/>
              </a:lnSpc>
              <a:spcBef>
                <a:spcPct val="20000"/>
              </a:spcBef>
              <a:spcAft>
                <a:spcPts val="300"/>
              </a:spcAft>
              <a:buClr>
                <a:schemeClr val="accent6">
                  <a:lumMod val="75000"/>
                </a:schemeClr>
              </a:buClr>
              <a:buSzPct val="130000"/>
              <a:buFont typeface="Wingdings 2" pitchFamily="18" charset="2"/>
              <a:buNone/>
              <a:defRPr/>
            </a:pPr>
            <a:endParaRPr lang="en-US" sz="2400" dirty="0">
              <a:solidFill>
                <a:schemeClr val="tx2">
                  <a:lumMod val="50000"/>
                </a:schemeClr>
              </a:solidFill>
              <a:latin typeface="Constantia" pitchFamily="18" charset="0"/>
            </a:endParaRPr>
          </a:p>
          <a:p>
            <a:pPr algn="just" fontAlgn="auto">
              <a:lnSpc>
                <a:spcPct val="80000"/>
              </a:lnSpc>
              <a:spcBef>
                <a:spcPct val="20000"/>
              </a:spcBef>
              <a:spcAft>
                <a:spcPts val="300"/>
              </a:spcAft>
              <a:buClr>
                <a:schemeClr val="accent6">
                  <a:lumMod val="75000"/>
                </a:schemeClr>
              </a:buClr>
              <a:buSzPct val="130000"/>
              <a:buFont typeface="Wingdings 2" pitchFamily="18" charset="2"/>
              <a:buNone/>
              <a:defRPr/>
            </a:pPr>
            <a:r>
              <a:rPr lang="en-US" sz="2200" dirty="0">
                <a:solidFill>
                  <a:schemeClr val="tx2">
                    <a:lumMod val="50000"/>
                  </a:schemeClr>
                </a:solidFill>
                <a:latin typeface="Constantia" pitchFamily="18" charset="0"/>
              </a:rPr>
              <a:t>Guidelines for the several stages from investigation to adjudication have been laid down in several judicial pronouncements which are to be followed by  </a:t>
            </a:r>
          </a:p>
          <a:p>
            <a:pPr algn="just" fontAlgn="auto">
              <a:lnSpc>
                <a:spcPct val="80000"/>
              </a:lnSpc>
              <a:spcBef>
                <a:spcPct val="20000"/>
              </a:spcBef>
              <a:spcAft>
                <a:spcPts val="300"/>
              </a:spcAft>
              <a:buClr>
                <a:schemeClr val="accent6">
                  <a:lumMod val="75000"/>
                </a:schemeClr>
              </a:buClr>
              <a:buSzPct val="130000"/>
              <a:buFont typeface="Wingdings 2" pitchFamily="18" charset="2"/>
              <a:buNone/>
              <a:defRPr/>
            </a:pPr>
            <a:endParaRPr lang="en-US" sz="2200" dirty="0">
              <a:solidFill>
                <a:schemeClr val="tx2">
                  <a:lumMod val="50000"/>
                </a:schemeClr>
              </a:solidFill>
              <a:latin typeface="Constantia" pitchFamily="18" charset="0"/>
            </a:endParaRPr>
          </a:p>
          <a:p>
            <a:pPr marL="712788" indent="-265113" algn="just" fontAlgn="auto">
              <a:lnSpc>
                <a:spcPct val="80000"/>
              </a:lnSpc>
              <a:spcBef>
                <a:spcPct val="20000"/>
              </a:spcBef>
              <a:spcAft>
                <a:spcPts val="300"/>
              </a:spcAft>
              <a:buClr>
                <a:srgbClr val="003399"/>
              </a:buClr>
              <a:buSzPct val="130000"/>
              <a:buFont typeface="Arial" charset="0"/>
              <a:buChar char="•"/>
              <a:defRPr/>
            </a:pPr>
            <a:r>
              <a:rPr lang="en-US" sz="2200" dirty="0">
                <a:solidFill>
                  <a:schemeClr val="tx2">
                    <a:lumMod val="50000"/>
                  </a:schemeClr>
                </a:solidFill>
                <a:latin typeface="Constantia" pitchFamily="18" charset="0"/>
              </a:rPr>
              <a:t>police conducting investigations </a:t>
            </a:r>
          </a:p>
          <a:p>
            <a:pPr marL="712788" indent="-265113" algn="just" fontAlgn="auto">
              <a:lnSpc>
                <a:spcPct val="80000"/>
              </a:lnSpc>
              <a:spcBef>
                <a:spcPct val="20000"/>
              </a:spcBef>
              <a:spcAft>
                <a:spcPts val="300"/>
              </a:spcAft>
              <a:buClr>
                <a:srgbClr val="003399"/>
              </a:buClr>
              <a:buSzPct val="130000"/>
              <a:buFont typeface="Arial" charset="0"/>
              <a:buChar char="•"/>
              <a:defRPr/>
            </a:pPr>
            <a:r>
              <a:rPr lang="en-US" sz="2200" dirty="0">
                <a:solidFill>
                  <a:schemeClr val="tx2">
                    <a:lumMod val="50000"/>
                  </a:schemeClr>
                </a:solidFill>
                <a:latin typeface="Constantia" pitchFamily="18" charset="0"/>
              </a:rPr>
              <a:t>doctors in medical examinations</a:t>
            </a:r>
          </a:p>
          <a:p>
            <a:pPr marL="712788" indent="-265113" algn="just" fontAlgn="auto">
              <a:lnSpc>
                <a:spcPct val="80000"/>
              </a:lnSpc>
              <a:spcBef>
                <a:spcPct val="20000"/>
              </a:spcBef>
              <a:spcAft>
                <a:spcPts val="300"/>
              </a:spcAft>
              <a:buClr>
                <a:srgbClr val="003399"/>
              </a:buClr>
              <a:buSzPct val="130000"/>
              <a:buFont typeface="Arial" charset="0"/>
              <a:buChar char="•"/>
              <a:defRPr/>
            </a:pPr>
            <a:r>
              <a:rPr lang="en-US" sz="2200" dirty="0">
                <a:solidFill>
                  <a:schemeClr val="tx2">
                    <a:lumMod val="50000"/>
                  </a:schemeClr>
                </a:solidFill>
                <a:latin typeface="Constantia" pitchFamily="18" charset="0"/>
              </a:rPr>
              <a:t>magistrates recording pre-trial statements</a:t>
            </a:r>
          </a:p>
          <a:p>
            <a:pPr marL="712788" indent="-265113" algn="just" fontAlgn="auto">
              <a:lnSpc>
                <a:spcPct val="80000"/>
              </a:lnSpc>
              <a:spcBef>
                <a:spcPct val="20000"/>
              </a:spcBef>
              <a:spcAft>
                <a:spcPts val="300"/>
              </a:spcAft>
              <a:buClr>
                <a:srgbClr val="003399"/>
              </a:buClr>
              <a:buSzPct val="130000"/>
              <a:buFont typeface="Arial" charset="0"/>
              <a:buChar char="•"/>
              <a:defRPr/>
            </a:pPr>
            <a:r>
              <a:rPr lang="en-US" sz="2200" dirty="0">
                <a:solidFill>
                  <a:schemeClr val="tx2">
                    <a:lumMod val="50000"/>
                  </a:schemeClr>
                </a:solidFill>
                <a:latin typeface="Constantia" pitchFamily="18" charset="0"/>
              </a:rPr>
              <a:t>trial judges during victim/witness appearances and   depositions</a:t>
            </a:r>
          </a:p>
          <a:p>
            <a:pPr marL="712788" indent="-265113" algn="just" fontAlgn="auto">
              <a:lnSpc>
                <a:spcPct val="80000"/>
              </a:lnSpc>
              <a:spcBef>
                <a:spcPct val="20000"/>
              </a:spcBef>
              <a:spcAft>
                <a:spcPts val="300"/>
              </a:spcAft>
              <a:buClr>
                <a:srgbClr val="003399"/>
              </a:buClr>
              <a:buSzPct val="130000"/>
              <a:buFont typeface="Arial" charset="0"/>
              <a:buChar char="•"/>
              <a:defRPr/>
            </a:pPr>
            <a:r>
              <a:rPr lang="en-US" sz="2200" dirty="0">
                <a:solidFill>
                  <a:schemeClr val="tx2">
                    <a:lumMod val="50000"/>
                  </a:schemeClr>
                </a:solidFill>
                <a:latin typeface="Constantia" pitchFamily="18" charset="0"/>
              </a:rPr>
              <a:t>reintegration of victims</a:t>
            </a:r>
          </a:p>
          <a:p>
            <a:pPr algn="just" fontAlgn="auto">
              <a:lnSpc>
                <a:spcPct val="80000"/>
              </a:lnSpc>
              <a:spcBef>
                <a:spcPct val="20000"/>
              </a:spcBef>
              <a:spcAft>
                <a:spcPts val="300"/>
              </a:spcAft>
              <a:buClr>
                <a:schemeClr val="accent6">
                  <a:lumMod val="75000"/>
                </a:schemeClr>
              </a:buClr>
              <a:buSzPct val="130000"/>
              <a:buFont typeface="Wingdings 2" pitchFamily="18" charset="2"/>
              <a:buNone/>
              <a:defRPr/>
            </a:pPr>
            <a:endParaRPr lang="en-US" sz="1200" dirty="0">
              <a:solidFill>
                <a:schemeClr val="tx2">
                  <a:lumMod val="50000"/>
                </a:schemeClr>
              </a:solidFill>
              <a:latin typeface="Constantia" pitchFamily="18" charset="0"/>
            </a:endParaRPr>
          </a:p>
          <a:p>
            <a:pPr marL="1435100" indent="-1435100" algn="just">
              <a:buNone/>
            </a:pPr>
            <a:r>
              <a:rPr lang="en-US" sz="1200" b="1" i="1" dirty="0">
                <a:solidFill>
                  <a:srgbClr val="CC0066"/>
                </a:solidFill>
                <a:latin typeface="Constantia" pitchFamily="18" charset="0"/>
              </a:rPr>
              <a:t> </a:t>
            </a:r>
            <a:r>
              <a:rPr lang="en-US" sz="1200" b="1" i="1" dirty="0" smtClean="0">
                <a:solidFill>
                  <a:srgbClr val="CC0066"/>
                </a:solidFill>
                <a:latin typeface="Constantia" pitchFamily="18" charset="0"/>
              </a:rPr>
              <a:t>                   </a:t>
            </a:r>
            <a:r>
              <a:rPr lang="en-US" sz="1400" b="1" i="1" dirty="0" smtClean="0">
                <a:solidFill>
                  <a:srgbClr val="CC0066"/>
                </a:solidFill>
                <a:latin typeface="Constantia" pitchFamily="18" charset="0"/>
              </a:rPr>
              <a:t>Ref</a:t>
            </a:r>
            <a:r>
              <a:rPr lang="en-US" sz="1400" b="1" i="1" dirty="0">
                <a:solidFill>
                  <a:srgbClr val="CC0066"/>
                </a:solidFill>
                <a:latin typeface="Constantia" pitchFamily="18" charset="0"/>
              </a:rPr>
              <a:t>: </a:t>
            </a:r>
            <a:r>
              <a:rPr lang="en-US" sz="1400" b="1" i="1" dirty="0" err="1">
                <a:solidFill>
                  <a:srgbClr val="CC0066"/>
                </a:solidFill>
                <a:latin typeface="Constantia" pitchFamily="18" charset="0"/>
              </a:rPr>
              <a:t>Virender</a:t>
            </a:r>
            <a:r>
              <a:rPr lang="en-US" sz="1400" b="1" i="1" dirty="0">
                <a:solidFill>
                  <a:srgbClr val="CC0066"/>
                </a:solidFill>
                <a:latin typeface="Constantia" pitchFamily="18" charset="0"/>
              </a:rPr>
              <a:t> v. State of NCT of Delhi, 2010 (3) AD (Delhi) </a:t>
            </a:r>
            <a:r>
              <a:rPr lang="en-US" sz="1400" b="1" i="1" dirty="0" smtClean="0">
                <a:solidFill>
                  <a:srgbClr val="CC0066"/>
                </a:solidFill>
                <a:latin typeface="Constantia" pitchFamily="18" charset="0"/>
              </a:rPr>
              <a:t>342;MANU/DE/2606/2009</a:t>
            </a:r>
            <a:endParaRPr lang="en-IN" sz="1400" b="1" i="1" dirty="0">
              <a:solidFill>
                <a:srgbClr val="CC0066"/>
              </a:solidFill>
              <a:latin typeface="Constantia" pitchFamily="18" charset="0"/>
            </a:endParaRPr>
          </a:p>
          <a:p>
            <a:pPr marL="803275" algn="just" fontAlgn="auto">
              <a:lnSpc>
                <a:spcPct val="80000"/>
              </a:lnSpc>
              <a:spcBef>
                <a:spcPct val="20000"/>
              </a:spcBef>
              <a:spcAft>
                <a:spcPts val="300"/>
              </a:spcAft>
              <a:buClr>
                <a:schemeClr val="accent6">
                  <a:lumMod val="75000"/>
                </a:schemeClr>
              </a:buClr>
              <a:buSzPct val="130000"/>
              <a:buFont typeface="Wingdings 2" pitchFamily="18" charset="2"/>
              <a:buNone/>
              <a:defRPr/>
            </a:pPr>
            <a:endParaRPr lang="en-US" sz="1200" i="1" dirty="0" smtClean="0">
              <a:solidFill>
                <a:schemeClr val="tx2">
                  <a:lumMod val="50000"/>
                </a:schemeClr>
              </a:solidFill>
              <a:latin typeface="Constantia" pitchFamily="18" charset="0"/>
            </a:endParaRPr>
          </a:p>
          <a:p>
            <a:pPr marL="1162050" indent="-358775" algn="just" fontAlgn="auto">
              <a:lnSpc>
                <a:spcPct val="80000"/>
              </a:lnSpc>
              <a:spcBef>
                <a:spcPct val="20000"/>
              </a:spcBef>
              <a:spcAft>
                <a:spcPts val="300"/>
              </a:spcAft>
              <a:buClr>
                <a:schemeClr val="accent6">
                  <a:lumMod val="75000"/>
                </a:schemeClr>
              </a:buClr>
              <a:buSzPct val="130000"/>
              <a:buFont typeface="Wingdings 2" pitchFamily="18" charset="2"/>
              <a:buNone/>
              <a:defRPr/>
            </a:pPr>
            <a:r>
              <a:rPr lang="en-US" sz="1400" b="1" i="1" dirty="0" smtClean="0">
                <a:solidFill>
                  <a:srgbClr val="7030A0"/>
                </a:solidFill>
                <a:latin typeface="Constantia" pitchFamily="18" charset="0"/>
              </a:rPr>
              <a:t>Justice </a:t>
            </a:r>
            <a:r>
              <a:rPr lang="en-US" sz="1400" b="1" i="1" dirty="0">
                <a:solidFill>
                  <a:srgbClr val="7030A0"/>
                </a:solidFill>
                <a:latin typeface="Constantia" pitchFamily="18" charset="0"/>
              </a:rPr>
              <a:t>J.S. </a:t>
            </a:r>
            <a:r>
              <a:rPr lang="en-US" sz="1400" b="1" i="1" dirty="0" err="1">
                <a:solidFill>
                  <a:srgbClr val="7030A0"/>
                </a:solidFill>
                <a:latin typeface="Constantia" pitchFamily="18" charset="0"/>
              </a:rPr>
              <a:t>Verma</a:t>
            </a:r>
            <a:r>
              <a:rPr lang="en-US" sz="1400" b="1" i="1" dirty="0">
                <a:solidFill>
                  <a:srgbClr val="7030A0"/>
                </a:solidFill>
                <a:latin typeface="Constantia" pitchFamily="18" charset="0"/>
              </a:rPr>
              <a:t> Commission Report, Chapter </a:t>
            </a:r>
            <a:r>
              <a:rPr lang="en-US" sz="1400" b="1" i="1" dirty="0" smtClean="0">
                <a:solidFill>
                  <a:srgbClr val="7030A0"/>
                </a:solidFill>
                <a:latin typeface="Constantia" pitchFamily="18" charset="0"/>
              </a:rPr>
              <a:t>XI, </a:t>
            </a:r>
            <a:r>
              <a:rPr lang="en-US" sz="1400" b="1" i="1" dirty="0" err="1">
                <a:solidFill>
                  <a:srgbClr val="7030A0"/>
                </a:solidFill>
                <a:latin typeface="Constantia" pitchFamily="18" charset="0"/>
              </a:rPr>
              <a:t>Paras</a:t>
            </a:r>
            <a:r>
              <a:rPr lang="en-US" sz="1400" b="1" i="1" dirty="0">
                <a:solidFill>
                  <a:srgbClr val="7030A0"/>
                </a:solidFill>
                <a:latin typeface="Constantia" pitchFamily="18" charset="0"/>
              </a:rPr>
              <a:t> 23, </a:t>
            </a:r>
            <a:r>
              <a:rPr lang="en-US" sz="1400" b="1" i="1" dirty="0" smtClean="0">
                <a:solidFill>
                  <a:srgbClr val="7030A0"/>
                </a:solidFill>
                <a:latin typeface="Constantia" pitchFamily="18" charset="0"/>
              </a:rPr>
              <a:t>24, </a:t>
            </a:r>
          </a:p>
          <a:p>
            <a:pPr marL="1162050" indent="-358775" fontAlgn="auto">
              <a:lnSpc>
                <a:spcPct val="80000"/>
              </a:lnSpc>
              <a:spcBef>
                <a:spcPct val="20000"/>
              </a:spcBef>
              <a:spcAft>
                <a:spcPts val="300"/>
              </a:spcAft>
              <a:buClr>
                <a:schemeClr val="accent6">
                  <a:lumMod val="75000"/>
                </a:schemeClr>
              </a:buClr>
              <a:buSzPct val="130000"/>
              <a:buFont typeface="Georgia" pitchFamily="18" charset="0"/>
              <a:buNone/>
              <a:defRPr/>
            </a:pPr>
            <a:r>
              <a:rPr lang="en-US" sz="1400" b="1" i="1" dirty="0" smtClean="0">
                <a:solidFill>
                  <a:srgbClr val="7030A0"/>
                </a:solidFill>
                <a:latin typeface="Constantia" pitchFamily="18" charset="0"/>
              </a:rPr>
              <a:t> https://spuwac.in/pdf/jsvermacommittereport.pdf</a:t>
            </a:r>
            <a:endParaRPr lang="en-US" sz="1400" b="1" i="1" dirty="0">
              <a:solidFill>
                <a:srgbClr val="7030A0"/>
              </a:solidFill>
              <a:latin typeface="Constantia"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pPr>
              <a:defRPr/>
            </a:pPr>
            <a:fld id="{A5C73BDD-23BE-4434-A8E5-5B2C23F74C6F}" type="slidenum">
              <a:rPr lang="en-US" smtClean="0"/>
              <a:pPr>
                <a:defRPr/>
              </a:pPr>
              <a:t>18</a:t>
            </a:fld>
            <a:endParaRPr lang="en-US"/>
          </a:p>
        </p:txBody>
      </p:sp>
      <p:sp>
        <p:nvSpPr>
          <p:cNvPr id="5" name="Content Placeholder 3"/>
          <p:cNvSpPr>
            <a:spLocks noGrp="1"/>
          </p:cNvSpPr>
          <p:nvPr>
            <p:ph sz="quarter" idx="13"/>
          </p:nvPr>
        </p:nvSpPr>
        <p:spPr>
          <a:xfrm>
            <a:off x="1362100" y="1643050"/>
            <a:ext cx="6781800" cy="3886200"/>
          </a:xfrm>
        </p:spPr>
        <p:txBody>
          <a:bodyPr rtlCol="0">
            <a:noAutofit/>
          </a:bodyPr>
          <a:lstStyle/>
          <a:p>
            <a:pPr marL="0" indent="0" algn="just" eaLnBrk="1" fontAlgn="auto" hangingPunct="1">
              <a:buClr>
                <a:schemeClr val="accent6">
                  <a:lumMod val="75000"/>
                </a:schemeClr>
              </a:buClr>
              <a:buFont typeface="Wingdings 2" pitchFamily="18" charset="2"/>
              <a:buNone/>
              <a:defRPr/>
            </a:pPr>
            <a:r>
              <a:rPr lang="en-US" dirty="0">
                <a:solidFill>
                  <a:schemeClr val="tx2">
                    <a:lumMod val="50000"/>
                  </a:schemeClr>
                </a:solidFill>
                <a:latin typeface="Constantia" pitchFamily="18" charset="0"/>
                <a:cs typeface="Arial" charset="0"/>
              </a:rPr>
              <a:t>The Guidelines draw from legislations and guidelines from all over the world including the United Nations Guidelines, International instruments, legislations in India and judicial precedents from India, New Zealand, Australia, Canada, South Africa, UK, USA, Philippines</a:t>
            </a:r>
            <a:r>
              <a:rPr lang="en-US" sz="2400" dirty="0">
                <a:solidFill>
                  <a:schemeClr val="tx2">
                    <a:lumMod val="50000"/>
                  </a:schemeClr>
                </a:solidFill>
                <a:latin typeface="Constantia" pitchFamily="18" charset="0"/>
                <a:cs typeface="Arial" charset="0"/>
              </a:rPr>
              <a:t>.</a:t>
            </a:r>
          </a:p>
          <a:p>
            <a:pPr marL="0" indent="0" algn="just" eaLnBrk="1" fontAlgn="auto" hangingPunct="1">
              <a:buClr>
                <a:schemeClr val="accent6">
                  <a:lumMod val="75000"/>
                </a:schemeClr>
              </a:buClr>
              <a:buFont typeface="Wingdings 2" pitchFamily="18" charset="2"/>
              <a:buNone/>
              <a:defRPr/>
            </a:pPr>
            <a:endParaRPr lang="en-US" sz="1600" dirty="0">
              <a:solidFill>
                <a:schemeClr val="tx2">
                  <a:lumMod val="50000"/>
                </a:schemeClr>
              </a:solidFill>
              <a:latin typeface="Constantia" pitchFamily="18" charset="0"/>
            </a:endParaRPr>
          </a:p>
          <a:p>
            <a:pPr marL="0" indent="0" algn="just" eaLnBrk="1" fontAlgn="auto" hangingPunct="1">
              <a:buClr>
                <a:schemeClr val="accent6">
                  <a:lumMod val="75000"/>
                </a:schemeClr>
              </a:buClr>
              <a:buFont typeface="Wingdings 2" pitchFamily="18" charset="2"/>
              <a:buNone/>
              <a:defRPr/>
            </a:pPr>
            <a:r>
              <a:rPr lang="en-US" dirty="0">
                <a:solidFill>
                  <a:schemeClr val="tx2">
                    <a:lumMod val="50000"/>
                  </a:schemeClr>
                </a:solidFill>
                <a:latin typeface="Constantia" pitchFamily="18" charset="0"/>
              </a:rPr>
              <a:t>Provision has been made for</a:t>
            </a:r>
            <a:r>
              <a:rPr lang="en-US" sz="2400" dirty="0">
                <a:solidFill>
                  <a:schemeClr val="tx2">
                    <a:lumMod val="50000"/>
                  </a:schemeClr>
                </a:solidFill>
                <a:latin typeface="Constantia" pitchFamily="18" charset="0"/>
              </a:rPr>
              <a:t>: </a:t>
            </a:r>
          </a:p>
          <a:p>
            <a:pPr marL="266700" indent="-266700" algn="just" eaLnBrk="1" fontAlgn="auto" hangingPunct="1">
              <a:buClr>
                <a:srgbClr val="003399"/>
              </a:buClr>
              <a:buFont typeface="Arial" charset="0"/>
              <a:buChar char="•"/>
              <a:defRPr/>
            </a:pPr>
            <a:r>
              <a:rPr lang="en-US" sz="2100" b="1" u="sng" dirty="0">
                <a:solidFill>
                  <a:schemeClr val="tx2">
                    <a:lumMod val="50000"/>
                  </a:schemeClr>
                </a:solidFill>
                <a:latin typeface="Constantia" pitchFamily="18" charset="0"/>
              </a:rPr>
              <a:t>support person</a:t>
            </a:r>
            <a:r>
              <a:rPr lang="en-US" sz="2100" u="sng" dirty="0">
                <a:solidFill>
                  <a:schemeClr val="tx2">
                    <a:lumMod val="50000"/>
                  </a:schemeClr>
                </a:solidFill>
                <a:latin typeface="Constantia" pitchFamily="18" charset="0"/>
              </a:rPr>
              <a:t>, </a:t>
            </a:r>
            <a:r>
              <a:rPr lang="en-US" sz="2100" b="1" u="sng" dirty="0">
                <a:solidFill>
                  <a:schemeClr val="tx2">
                    <a:lumMod val="50000"/>
                  </a:schemeClr>
                </a:solidFill>
                <a:latin typeface="Constantia" pitchFamily="18" charset="0"/>
              </a:rPr>
              <a:t>facilitator</a:t>
            </a:r>
            <a:r>
              <a:rPr lang="en-US" sz="2100" u="sng" dirty="0">
                <a:solidFill>
                  <a:schemeClr val="tx2">
                    <a:lumMod val="50000"/>
                  </a:schemeClr>
                </a:solidFill>
                <a:latin typeface="Constantia" pitchFamily="18" charset="0"/>
              </a:rPr>
              <a:t>, </a:t>
            </a:r>
            <a:r>
              <a:rPr lang="en-US" sz="2100" b="1" u="sng" dirty="0">
                <a:solidFill>
                  <a:schemeClr val="tx2">
                    <a:lumMod val="50000"/>
                  </a:schemeClr>
                </a:solidFill>
                <a:latin typeface="Constantia" pitchFamily="18" charset="0"/>
              </a:rPr>
              <a:t>guardian</a:t>
            </a:r>
            <a:r>
              <a:rPr lang="en-US" sz="2100" dirty="0">
                <a:solidFill>
                  <a:schemeClr val="tx2">
                    <a:lumMod val="50000"/>
                  </a:schemeClr>
                </a:solidFill>
                <a:latin typeface="Constantia" pitchFamily="18" charset="0"/>
              </a:rPr>
              <a:t> ad litem, </a:t>
            </a:r>
            <a:r>
              <a:rPr lang="en-US" sz="2100" b="1" u="sng" dirty="0">
                <a:solidFill>
                  <a:schemeClr val="tx2">
                    <a:lumMod val="50000"/>
                  </a:schemeClr>
                </a:solidFill>
                <a:latin typeface="Constantia" pitchFamily="18" charset="0"/>
              </a:rPr>
              <a:t>legal aid</a:t>
            </a:r>
          </a:p>
          <a:p>
            <a:pPr marL="266700" indent="-266700" algn="just" eaLnBrk="1" fontAlgn="auto" hangingPunct="1">
              <a:buClr>
                <a:srgbClr val="003399"/>
              </a:buClr>
              <a:buFont typeface="Arial" charset="0"/>
              <a:buChar char="•"/>
              <a:defRPr/>
            </a:pPr>
            <a:r>
              <a:rPr lang="en-US" sz="2100" b="1" u="sng" dirty="0">
                <a:solidFill>
                  <a:schemeClr val="tx2">
                    <a:lumMod val="50000"/>
                  </a:schemeClr>
                </a:solidFill>
                <a:latin typeface="Constantia" pitchFamily="18" charset="0"/>
              </a:rPr>
              <a:t>pre-trial visit </a:t>
            </a:r>
            <a:r>
              <a:rPr lang="en-US" sz="2100" dirty="0">
                <a:solidFill>
                  <a:schemeClr val="tx2">
                    <a:lumMod val="50000"/>
                  </a:schemeClr>
                </a:solidFill>
                <a:latin typeface="Constantia" pitchFamily="18" charset="0"/>
              </a:rPr>
              <a:t>to court complex</a:t>
            </a:r>
          </a:p>
          <a:p>
            <a:pPr marL="266700" indent="-266700" algn="just" eaLnBrk="1" fontAlgn="auto" hangingPunct="1">
              <a:buClr>
                <a:srgbClr val="003399"/>
              </a:buClr>
              <a:buFont typeface="Arial" charset="0"/>
              <a:buChar char="•"/>
              <a:defRPr/>
            </a:pPr>
            <a:r>
              <a:rPr lang="en-US" sz="2100" b="1" u="sng" dirty="0">
                <a:solidFill>
                  <a:schemeClr val="tx2">
                    <a:lumMod val="50000"/>
                  </a:schemeClr>
                </a:solidFill>
                <a:latin typeface="Constantia" pitchFamily="18" charset="0"/>
              </a:rPr>
              <a:t>Interaction</a:t>
            </a:r>
            <a:r>
              <a:rPr lang="en-US" sz="2100" dirty="0">
                <a:solidFill>
                  <a:schemeClr val="tx2">
                    <a:lumMod val="50000"/>
                  </a:schemeClr>
                </a:solidFill>
                <a:latin typeface="Constantia" pitchFamily="18" charset="0"/>
              </a:rPr>
              <a:t> with judge and prosecutor</a:t>
            </a:r>
          </a:p>
        </p:txBody>
      </p:sp>
      <p:sp>
        <p:nvSpPr>
          <p:cNvPr id="25604" name="Rectangle 7"/>
          <p:cNvSpPr>
            <a:spLocks noChangeArrowheads="1"/>
          </p:cNvSpPr>
          <p:nvPr/>
        </p:nvSpPr>
        <p:spPr bwMode="auto">
          <a:xfrm>
            <a:off x="1219200" y="785794"/>
            <a:ext cx="6934200" cy="892552"/>
          </a:xfrm>
          <a:prstGeom prst="rect">
            <a:avLst/>
          </a:prstGeom>
          <a:noFill/>
          <a:ln w="9525">
            <a:noFill/>
            <a:miter lim="800000"/>
            <a:headEnd/>
            <a:tailEnd/>
          </a:ln>
        </p:spPr>
        <p:txBody>
          <a:bodyPr wrap="square">
            <a:spAutoFit/>
          </a:bodyPr>
          <a:lstStyle/>
          <a:p>
            <a:pPr algn="ctr"/>
            <a:r>
              <a:rPr lang="en-US" sz="2600" b="1" dirty="0">
                <a:solidFill>
                  <a:srgbClr val="990033"/>
                </a:solidFill>
                <a:latin typeface="Constantia" pitchFamily="18" charset="0"/>
              </a:rPr>
              <a:t>“</a:t>
            </a:r>
            <a:r>
              <a:rPr lang="en-US" sz="2600" b="1" i="1" dirty="0">
                <a:solidFill>
                  <a:srgbClr val="990033"/>
                </a:solidFill>
                <a:latin typeface="Constantia" pitchFamily="18" charset="0"/>
              </a:rPr>
              <a:t>Guidelines For Recording Of Evidence Of Vulnerable Witnesses In Criminal Matters”</a:t>
            </a:r>
          </a:p>
        </p:txBody>
      </p:sp>
      <p:sp>
        <p:nvSpPr>
          <p:cNvPr id="25605" name="TextBox 6"/>
          <p:cNvSpPr txBox="1">
            <a:spLocks noChangeArrowheads="1"/>
          </p:cNvSpPr>
          <p:nvPr/>
        </p:nvSpPr>
        <p:spPr bwMode="auto">
          <a:xfrm>
            <a:off x="7159625" y="5486400"/>
            <a:ext cx="612775" cy="708025"/>
          </a:xfrm>
          <a:prstGeom prst="rect">
            <a:avLst/>
          </a:prstGeom>
          <a:noFill/>
          <a:ln w="9525">
            <a:noFill/>
            <a:miter lim="800000"/>
            <a:headEnd/>
            <a:tailEnd/>
          </a:ln>
        </p:spPr>
        <p:txBody>
          <a:bodyPr>
            <a:spAutoFit/>
          </a:bodyPr>
          <a:lstStyle/>
          <a:p>
            <a:r>
              <a:rPr lang="en-IN" sz="4000" b="1"/>
              <a:t>...</a:t>
            </a:r>
          </a:p>
        </p:txBody>
      </p:sp>
    </p:spTree>
    <p:extLst>
      <p:ext uri="{BB962C8B-B14F-4D97-AF65-F5344CB8AC3E}">
        <p14:creationId xmlns="" xmlns:p14="http://schemas.microsoft.com/office/powerpoint/2010/main" val="7642262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pPr>
              <a:defRPr/>
            </a:pPr>
            <a:fld id="{5AFDBF29-BB5B-4F14-A7B6-0E134AA7B440}" type="slidenum">
              <a:rPr lang="en-US"/>
              <a:pPr>
                <a:defRPr/>
              </a:pPr>
              <a:t>19</a:t>
            </a:fld>
            <a:endParaRPr lang="en-US"/>
          </a:p>
        </p:txBody>
      </p:sp>
      <p:sp>
        <p:nvSpPr>
          <p:cNvPr id="3" name="Content Placeholder 2"/>
          <p:cNvSpPr>
            <a:spLocks noGrp="1"/>
          </p:cNvSpPr>
          <p:nvPr>
            <p:ph sz="quarter" idx="13"/>
          </p:nvPr>
        </p:nvSpPr>
        <p:spPr>
          <a:xfrm>
            <a:off x="1500166" y="1530369"/>
            <a:ext cx="6572296" cy="4541837"/>
          </a:xfrm>
        </p:spPr>
        <p:txBody>
          <a:bodyPr rtlCol="0">
            <a:normAutofit/>
          </a:bodyPr>
          <a:lstStyle/>
          <a:p>
            <a:pPr marL="457200" indent="-457200" algn="just" eaLnBrk="1" fontAlgn="auto" hangingPunct="1">
              <a:spcAft>
                <a:spcPts val="0"/>
              </a:spcAft>
              <a:buClr>
                <a:srgbClr val="003399"/>
              </a:buClr>
              <a:buFont typeface="Arial" pitchFamily="34" charset="0"/>
              <a:buChar char="•"/>
              <a:defRPr/>
            </a:pPr>
            <a:r>
              <a:rPr lang="en-IN" sz="2400" dirty="0" smtClean="0">
                <a:solidFill>
                  <a:schemeClr val="tx2">
                    <a:lumMod val="50000"/>
                  </a:schemeClr>
                </a:solidFill>
                <a:latin typeface="Constantia" pitchFamily="18" charset="0"/>
              </a:rPr>
              <a:t>In-camera proceedings (Section 366 of BNSS, 2023)</a:t>
            </a:r>
            <a:endParaRPr lang="en-US" sz="2400" dirty="0" smtClean="0">
              <a:solidFill>
                <a:schemeClr val="tx2">
                  <a:lumMod val="50000"/>
                </a:schemeClr>
              </a:solidFill>
              <a:latin typeface="Constantia" pitchFamily="18" charset="0"/>
            </a:endParaRPr>
          </a:p>
          <a:p>
            <a:pPr marL="457200" indent="-457200" algn="just" eaLnBrk="1" fontAlgn="auto" hangingPunct="1">
              <a:spcAft>
                <a:spcPts val="0"/>
              </a:spcAft>
              <a:buClr>
                <a:srgbClr val="003399"/>
              </a:buClr>
              <a:buFont typeface="Arial" pitchFamily="34" charset="0"/>
              <a:buChar char="•"/>
              <a:defRPr/>
            </a:pPr>
            <a:r>
              <a:rPr lang="en-US" sz="2400" dirty="0" smtClean="0">
                <a:solidFill>
                  <a:schemeClr val="tx2">
                    <a:lumMod val="50000"/>
                  </a:schemeClr>
                </a:solidFill>
                <a:latin typeface="Constantia" pitchFamily="18" charset="0"/>
              </a:rPr>
              <a:t>concealment </a:t>
            </a:r>
            <a:r>
              <a:rPr lang="en-US" sz="2400" dirty="0">
                <a:solidFill>
                  <a:schemeClr val="tx2">
                    <a:lumMod val="50000"/>
                  </a:schemeClr>
                </a:solidFill>
                <a:latin typeface="Constantia" pitchFamily="18" charset="0"/>
              </a:rPr>
              <a:t>of </a:t>
            </a:r>
            <a:r>
              <a:rPr lang="en-US" sz="2400" b="1" u="sng" dirty="0">
                <a:solidFill>
                  <a:schemeClr val="tx2">
                    <a:lumMod val="50000"/>
                  </a:schemeClr>
                </a:solidFill>
                <a:latin typeface="Constantia" pitchFamily="18" charset="0"/>
              </a:rPr>
              <a:t>witness identity</a:t>
            </a:r>
          </a:p>
          <a:p>
            <a:pPr marL="457200" indent="-457200" algn="just" eaLnBrk="1" fontAlgn="auto" hangingPunct="1">
              <a:spcAft>
                <a:spcPts val="0"/>
              </a:spcAft>
              <a:buClr>
                <a:srgbClr val="003399"/>
              </a:buClr>
              <a:buFont typeface="Arial" pitchFamily="34" charset="0"/>
              <a:buChar char="•"/>
              <a:defRPr/>
            </a:pPr>
            <a:r>
              <a:rPr lang="en-US" sz="2400" b="1" u="sng" dirty="0">
                <a:solidFill>
                  <a:schemeClr val="tx2">
                    <a:lumMod val="50000"/>
                  </a:schemeClr>
                </a:solidFill>
                <a:latin typeface="Constantia" pitchFamily="18" charset="0"/>
              </a:rPr>
              <a:t>developmentally appropriate</a:t>
            </a:r>
            <a:r>
              <a:rPr lang="en-US" sz="2400" dirty="0">
                <a:solidFill>
                  <a:schemeClr val="tx2">
                    <a:lumMod val="50000"/>
                  </a:schemeClr>
                </a:solidFill>
                <a:latin typeface="Constantia" pitchFamily="18" charset="0"/>
              </a:rPr>
              <a:t> questioning </a:t>
            </a:r>
          </a:p>
          <a:p>
            <a:pPr marL="457200" indent="-457200" algn="just" eaLnBrk="1" fontAlgn="auto" hangingPunct="1">
              <a:spcAft>
                <a:spcPts val="0"/>
              </a:spcAft>
              <a:buClr>
                <a:srgbClr val="003399"/>
              </a:buClr>
              <a:buFont typeface="Arial" pitchFamily="34" charset="0"/>
              <a:buChar char="•"/>
              <a:defRPr/>
            </a:pPr>
            <a:r>
              <a:rPr lang="en-US" sz="2400" dirty="0">
                <a:solidFill>
                  <a:schemeClr val="tx2">
                    <a:lumMod val="50000"/>
                  </a:schemeClr>
                </a:solidFill>
                <a:latin typeface="Constantia" pitchFamily="18" charset="0"/>
              </a:rPr>
              <a:t>use of screens, one way mirrors and other devices to enable Vulnerable Witnesses to give their best evidence</a:t>
            </a:r>
          </a:p>
          <a:p>
            <a:pPr marL="457200" indent="-457200" algn="just" eaLnBrk="1" fontAlgn="auto" hangingPunct="1">
              <a:spcAft>
                <a:spcPts val="0"/>
              </a:spcAft>
              <a:buClr>
                <a:srgbClr val="003399"/>
              </a:buClr>
              <a:buFont typeface="Arial" pitchFamily="34" charset="0"/>
              <a:buChar char="•"/>
              <a:defRPr/>
            </a:pPr>
            <a:r>
              <a:rPr lang="en-US" sz="2400" b="1" u="sng" dirty="0">
                <a:solidFill>
                  <a:schemeClr val="tx2">
                    <a:lumMod val="50000"/>
                  </a:schemeClr>
                </a:solidFill>
                <a:latin typeface="Constantia" pitchFamily="18" charset="0"/>
              </a:rPr>
              <a:t>no adverse inference to be drawn from special measures</a:t>
            </a:r>
          </a:p>
          <a:p>
            <a:pPr marL="457200" indent="-457200" algn="just" eaLnBrk="1" fontAlgn="auto" hangingPunct="1">
              <a:spcAft>
                <a:spcPts val="0"/>
              </a:spcAft>
              <a:buClr>
                <a:srgbClr val="003399"/>
              </a:buClr>
              <a:buFont typeface="Arial" pitchFamily="34" charset="0"/>
              <a:buChar char="•"/>
              <a:defRPr/>
            </a:pPr>
            <a:r>
              <a:rPr lang="en-US" sz="2400" b="1" u="sng" dirty="0">
                <a:solidFill>
                  <a:schemeClr val="tx2">
                    <a:lumMod val="50000"/>
                  </a:schemeClr>
                </a:solidFill>
                <a:latin typeface="Constantia" pitchFamily="18" charset="0"/>
              </a:rPr>
              <a:t>competency</a:t>
            </a:r>
            <a:r>
              <a:rPr lang="en-US" sz="2400" dirty="0">
                <a:solidFill>
                  <a:schemeClr val="tx2">
                    <a:lumMod val="50000"/>
                  </a:schemeClr>
                </a:solidFill>
                <a:latin typeface="Constantia" pitchFamily="18" charset="0"/>
              </a:rPr>
              <a:t> of vulnerable witness</a:t>
            </a:r>
          </a:p>
          <a:p>
            <a:pPr marL="0" indent="0" eaLnBrk="1" fontAlgn="auto" hangingPunct="1">
              <a:spcAft>
                <a:spcPts val="0"/>
              </a:spcAft>
              <a:buClrTx/>
              <a:buFont typeface="Wingdings 2"/>
              <a:buNone/>
              <a:defRPr/>
            </a:pPr>
            <a:endParaRPr lang="en-US" sz="2400" dirty="0">
              <a:solidFill>
                <a:schemeClr val="tx2">
                  <a:lumMod val="50000"/>
                </a:schemeClr>
              </a:solidFill>
              <a:latin typeface="Constantia" pitchFamily="18" charset="0"/>
            </a:endParaRPr>
          </a:p>
          <a:p>
            <a:pPr marL="274320" indent="-274320" eaLnBrk="1" fontAlgn="auto" hangingPunct="1">
              <a:spcAft>
                <a:spcPts val="0"/>
              </a:spcAft>
              <a:buClr>
                <a:schemeClr val="accent3"/>
              </a:buClr>
              <a:buFont typeface="Wingdings 2"/>
              <a:buNone/>
              <a:defRPr/>
            </a:pPr>
            <a:endParaRPr lang="en-US" sz="2400" dirty="0">
              <a:solidFill>
                <a:schemeClr val="tx2">
                  <a:lumMod val="50000"/>
                </a:schemeClr>
              </a:solidFill>
              <a:latin typeface="Constantia" pitchFamily="18" charset="0"/>
            </a:endParaRPr>
          </a:p>
        </p:txBody>
      </p:sp>
      <p:sp>
        <p:nvSpPr>
          <p:cNvPr id="26628" name="TextBox 4"/>
          <p:cNvSpPr txBox="1">
            <a:spLocks noChangeArrowheads="1"/>
          </p:cNvSpPr>
          <p:nvPr/>
        </p:nvSpPr>
        <p:spPr bwMode="auto">
          <a:xfrm>
            <a:off x="1000100" y="857232"/>
            <a:ext cx="612775" cy="708025"/>
          </a:xfrm>
          <a:prstGeom prst="rect">
            <a:avLst/>
          </a:prstGeom>
          <a:noFill/>
          <a:ln w="9525">
            <a:noFill/>
            <a:miter lim="800000"/>
            <a:headEnd/>
            <a:tailEnd/>
          </a:ln>
        </p:spPr>
        <p:txBody>
          <a:bodyPr>
            <a:spAutoFit/>
          </a:bodyPr>
          <a:lstStyle/>
          <a:p>
            <a:r>
              <a:rPr lang="en-IN" sz="4000" b="1" dirty="0"/>
              <a:t>...</a:t>
            </a:r>
          </a:p>
        </p:txBody>
      </p:sp>
      <p:sp>
        <p:nvSpPr>
          <p:cNvPr id="26629" name="TextBox 5"/>
          <p:cNvSpPr txBox="1">
            <a:spLocks noChangeArrowheads="1"/>
          </p:cNvSpPr>
          <p:nvPr/>
        </p:nvSpPr>
        <p:spPr bwMode="auto">
          <a:xfrm>
            <a:off x="7674001" y="5149867"/>
            <a:ext cx="612775" cy="708025"/>
          </a:xfrm>
          <a:prstGeom prst="rect">
            <a:avLst/>
          </a:prstGeom>
          <a:noFill/>
          <a:ln w="9525">
            <a:noFill/>
            <a:miter lim="800000"/>
            <a:headEnd/>
            <a:tailEnd/>
          </a:ln>
        </p:spPr>
        <p:txBody>
          <a:bodyPr>
            <a:spAutoFit/>
          </a:bodyPr>
          <a:lstStyle/>
          <a:p>
            <a:r>
              <a:rPr lang="en-IN" sz="4000" b="1" dirty="0"/>
              <a:t>...</a:t>
            </a:r>
          </a:p>
        </p:txBody>
      </p:sp>
    </p:spTree>
    <p:extLst>
      <p:ext uri="{BB962C8B-B14F-4D97-AF65-F5344CB8AC3E}">
        <p14:creationId xmlns="" xmlns:p14="http://schemas.microsoft.com/office/powerpoint/2010/main" val="39490772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143000" y="1240164"/>
            <a:ext cx="6715148" cy="4260538"/>
          </a:xfrm>
        </p:spPr>
        <p:txBody>
          <a:bodyPr/>
          <a:lstStyle/>
          <a:p>
            <a:pPr algn="just">
              <a:buNone/>
            </a:pPr>
            <a:r>
              <a:rPr lang="en-US" dirty="0">
                <a:latin typeface="Constantia" pitchFamily="18" charset="0"/>
              </a:rPr>
              <a:t>	The embarrassment, and reservations of those concerned with the proceedings including the </a:t>
            </a:r>
            <a:r>
              <a:rPr lang="en-US" dirty="0" err="1">
                <a:latin typeface="Constantia" pitchFamily="18" charset="0"/>
              </a:rPr>
              <a:t>prosecutrix</a:t>
            </a:r>
            <a:r>
              <a:rPr lang="en-US" dirty="0">
                <a:latin typeface="Constantia" pitchFamily="18" charset="0"/>
              </a:rPr>
              <a:t>, witnesses, counsel may result in a camouflage of the trauma of the victim’s experience. The judge has to be conscious of these factors and rise above any such reservations to ensure that they do not cloud the real facts and the actions which are attributable to the accused persons. </a:t>
            </a:r>
            <a:r>
              <a:rPr lang="en-US" b="1" dirty="0">
                <a:latin typeface="Constantia" pitchFamily="18" charset="0"/>
              </a:rPr>
              <a:t>The trial courts must be alive to the onerous responsibility which rests on their shoulders and be sensitive in cases involving sexual abuse. </a:t>
            </a:r>
          </a:p>
          <a:p>
            <a:pPr marL="1439863" indent="-355600" algn="just">
              <a:buNone/>
            </a:pPr>
            <a:r>
              <a:rPr lang="en-US" sz="1400" b="1" i="1" dirty="0">
                <a:solidFill>
                  <a:srgbClr val="CC0066"/>
                </a:solidFill>
                <a:latin typeface="Constantia" pitchFamily="18" charset="0"/>
              </a:rPr>
              <a:t>Ref: </a:t>
            </a:r>
            <a:r>
              <a:rPr lang="en-US" sz="1400" b="1" i="1" dirty="0" err="1">
                <a:solidFill>
                  <a:srgbClr val="CC0066"/>
                </a:solidFill>
                <a:latin typeface="Constantia" pitchFamily="18" charset="0"/>
              </a:rPr>
              <a:t>Virender</a:t>
            </a:r>
            <a:r>
              <a:rPr lang="en-US" sz="1400" b="1" i="1" dirty="0">
                <a:solidFill>
                  <a:srgbClr val="CC0066"/>
                </a:solidFill>
                <a:latin typeface="Constantia" pitchFamily="18" charset="0"/>
              </a:rPr>
              <a:t> v. State of NCT of Delhi, 2010 (3) AD (Delhi) 342; MANU/DE/2606/2009</a:t>
            </a:r>
            <a:endParaRPr lang="en-IN" sz="1400" b="1" i="1" dirty="0">
              <a:solidFill>
                <a:srgbClr val="CC0066"/>
              </a:solidFill>
              <a:latin typeface="Constantia" pitchFamily="18" charset="0"/>
            </a:endParaRPr>
          </a:p>
          <a:p>
            <a:pPr algn="just">
              <a:buNone/>
            </a:pPr>
            <a:endParaRPr lang="en-IN" dirty="0">
              <a:latin typeface="Constantia" pitchFamily="18" charset="0"/>
            </a:endParaRPr>
          </a:p>
        </p:txBody>
      </p:sp>
      <p:sp>
        <p:nvSpPr>
          <p:cNvPr id="4" name="Slide Number Placeholder 3"/>
          <p:cNvSpPr>
            <a:spLocks noGrp="1"/>
          </p:cNvSpPr>
          <p:nvPr>
            <p:ph type="sldNum" sz="quarter" idx="16"/>
          </p:nvPr>
        </p:nvSpPr>
        <p:spPr/>
        <p:txBody>
          <a:bodyPr/>
          <a:lstStyle/>
          <a:p>
            <a:pPr>
              <a:defRPr/>
            </a:pPr>
            <a:fld id="{C623BBF8-9EF5-4B80-A140-68203E091C99}" type="slidenum">
              <a:rPr lang="en-US" smtClean="0"/>
              <a:pPr>
                <a:defRPr/>
              </a:pPr>
              <a:t>2</a:t>
            </a:fld>
            <a:endParaRPr lang="en-US" dirty="0"/>
          </a:p>
        </p:txBody>
      </p:sp>
    </p:spTree>
    <p:extLst>
      <p:ext uri="{BB962C8B-B14F-4D97-AF65-F5344CB8AC3E}">
        <p14:creationId xmlns="" xmlns:p14="http://schemas.microsoft.com/office/powerpoint/2010/main" val="16859848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sz="quarter" idx="13"/>
          </p:nvPr>
        </p:nvSpPr>
        <p:spPr>
          <a:xfrm>
            <a:off x="1357290" y="785794"/>
            <a:ext cx="6248400" cy="5029200"/>
          </a:xfrm>
        </p:spPr>
        <p:txBody>
          <a:bodyPr/>
          <a:lstStyle/>
          <a:p>
            <a:pPr>
              <a:buFont typeface="Georgia" pitchFamily="18" charset="0"/>
              <a:buNone/>
            </a:pPr>
            <a:endParaRPr lang="en-IN" dirty="0">
              <a:latin typeface="Constantia" pitchFamily="18" charset="0"/>
            </a:endParaRPr>
          </a:p>
          <a:p>
            <a:pPr marL="441325" indent="-395288" algn="just">
              <a:buClr>
                <a:srgbClr val="003399"/>
              </a:buClr>
              <a:buFont typeface="Arial" charset="0"/>
              <a:buChar char="•"/>
            </a:pPr>
            <a:r>
              <a:rPr lang="en-IN" dirty="0">
                <a:latin typeface="Constantia" pitchFamily="18" charset="0"/>
              </a:rPr>
              <a:t>recommend giving high priority – to be handled as expeditiously as possible, </a:t>
            </a:r>
            <a:r>
              <a:rPr lang="en-IN" b="1" u="sng" dirty="0">
                <a:latin typeface="Constantia" pitchFamily="18" charset="0"/>
              </a:rPr>
              <a:t>minimizing unnecessary delays</a:t>
            </a:r>
            <a:r>
              <a:rPr lang="en-IN" dirty="0">
                <a:latin typeface="Constantia" pitchFamily="18" charset="0"/>
              </a:rPr>
              <a:t> and </a:t>
            </a:r>
            <a:r>
              <a:rPr lang="en-IN" dirty="0" smtClean="0">
                <a:latin typeface="Constantia" pitchFamily="18" charset="0"/>
              </a:rPr>
              <a:t>continuances </a:t>
            </a:r>
            <a:r>
              <a:rPr lang="en-IN" dirty="0">
                <a:latin typeface="Constantia" pitchFamily="18" charset="0"/>
              </a:rPr>
              <a:t>(whenever necessary &amp; possible, court schedule to be altered to ensure that the testimony of Vulnerable Witness is recorded on sequential days, without </a:t>
            </a:r>
            <a:r>
              <a:rPr lang="en-IN" dirty="0" smtClean="0">
                <a:latin typeface="Constantia" pitchFamily="18" charset="0"/>
              </a:rPr>
              <a:t>delays).</a:t>
            </a:r>
            <a:endParaRPr lang="en-IN" dirty="0">
              <a:latin typeface="Constantia" pitchFamily="18" charset="0"/>
            </a:endParaRPr>
          </a:p>
          <a:p>
            <a:pPr marL="441325" indent="-395288" algn="just">
              <a:buClr>
                <a:srgbClr val="003399"/>
              </a:buClr>
              <a:buFont typeface="Arial" charset="0"/>
              <a:buChar char="•"/>
            </a:pPr>
            <a:r>
              <a:rPr lang="en-IN" dirty="0">
                <a:latin typeface="Constantia" pitchFamily="18" charset="0"/>
              </a:rPr>
              <a:t>ensuring that </a:t>
            </a:r>
            <a:r>
              <a:rPr lang="en-IN" b="1" u="sng" dirty="0">
                <a:latin typeface="Constantia" pitchFamily="18" charset="0"/>
              </a:rPr>
              <a:t>developmental needs</a:t>
            </a:r>
            <a:r>
              <a:rPr lang="en-IN" dirty="0">
                <a:latin typeface="Constantia" pitchFamily="18" charset="0"/>
              </a:rPr>
              <a:t> of Vulnerable Witnesses are recognized and accommodated in the arrangement of the courtroom</a:t>
            </a:r>
          </a:p>
          <a:p>
            <a:pPr marL="441325" indent="-395288" algn="just">
              <a:buClr>
                <a:srgbClr val="003399"/>
              </a:buClr>
              <a:buFont typeface="Arial" charset="0"/>
              <a:buChar char="•"/>
            </a:pPr>
            <a:r>
              <a:rPr lang="en-IN" dirty="0">
                <a:latin typeface="Constantia" pitchFamily="18" charset="0"/>
              </a:rPr>
              <a:t>provision of </a:t>
            </a:r>
            <a:r>
              <a:rPr lang="en-IN" b="1" u="sng" dirty="0">
                <a:latin typeface="Constantia" pitchFamily="18" charset="0"/>
              </a:rPr>
              <a:t>separate and safe passage</a:t>
            </a:r>
            <a:r>
              <a:rPr lang="en-IN" dirty="0">
                <a:latin typeface="Constantia" pitchFamily="18" charset="0"/>
              </a:rPr>
              <a:t> and </a:t>
            </a:r>
            <a:r>
              <a:rPr lang="en-IN" b="1" u="sng" dirty="0">
                <a:latin typeface="Constantia" pitchFamily="18" charset="0"/>
              </a:rPr>
              <a:t>waiting areas</a:t>
            </a:r>
          </a:p>
          <a:p>
            <a:pPr algn="just">
              <a:buClr>
                <a:srgbClr val="003399"/>
              </a:buClr>
              <a:buFont typeface="Arial" charset="0"/>
              <a:buChar char="•"/>
            </a:pPr>
            <a:endParaRPr lang="en-IN" dirty="0">
              <a:latin typeface="Constantia" pitchFamily="18" charset="0"/>
            </a:endParaRPr>
          </a:p>
        </p:txBody>
      </p:sp>
      <p:sp>
        <p:nvSpPr>
          <p:cNvPr id="4" name="Slide Number Placeholder 3"/>
          <p:cNvSpPr>
            <a:spLocks noGrp="1"/>
          </p:cNvSpPr>
          <p:nvPr>
            <p:ph type="sldNum" sz="quarter" idx="16"/>
          </p:nvPr>
        </p:nvSpPr>
        <p:spPr/>
        <p:txBody>
          <a:bodyPr/>
          <a:lstStyle/>
          <a:p>
            <a:pPr>
              <a:defRPr/>
            </a:pPr>
            <a:fld id="{5C52CFEB-6511-4E53-9B76-9B3AA4BD10EB}" type="slidenum">
              <a:rPr lang="en-US" smtClean="0"/>
              <a:pPr>
                <a:defRPr/>
              </a:pPr>
              <a:t>20</a:t>
            </a:fld>
            <a:endParaRPr lang="en-US"/>
          </a:p>
        </p:txBody>
      </p:sp>
      <p:sp>
        <p:nvSpPr>
          <p:cNvPr id="27652" name="TextBox 5"/>
          <p:cNvSpPr txBox="1">
            <a:spLocks noChangeArrowheads="1"/>
          </p:cNvSpPr>
          <p:nvPr/>
        </p:nvSpPr>
        <p:spPr bwMode="auto">
          <a:xfrm>
            <a:off x="7391400" y="5387975"/>
            <a:ext cx="612775" cy="708025"/>
          </a:xfrm>
          <a:prstGeom prst="rect">
            <a:avLst/>
          </a:prstGeom>
          <a:noFill/>
          <a:ln w="9525">
            <a:noFill/>
            <a:miter lim="800000"/>
            <a:headEnd/>
            <a:tailEnd/>
          </a:ln>
        </p:spPr>
        <p:txBody>
          <a:bodyPr>
            <a:spAutoFit/>
          </a:bodyPr>
          <a:lstStyle/>
          <a:p>
            <a:r>
              <a:rPr lang="en-IN" sz="4000" b="1" dirty="0"/>
              <a:t>...</a:t>
            </a:r>
          </a:p>
        </p:txBody>
      </p:sp>
      <p:sp>
        <p:nvSpPr>
          <p:cNvPr id="27653" name="TextBox 6"/>
          <p:cNvSpPr txBox="1">
            <a:spLocks noChangeArrowheads="1"/>
          </p:cNvSpPr>
          <p:nvPr/>
        </p:nvSpPr>
        <p:spPr bwMode="auto">
          <a:xfrm>
            <a:off x="1071538" y="642918"/>
            <a:ext cx="612775" cy="708025"/>
          </a:xfrm>
          <a:prstGeom prst="rect">
            <a:avLst/>
          </a:prstGeom>
          <a:noFill/>
          <a:ln w="9525">
            <a:noFill/>
            <a:miter lim="800000"/>
            <a:headEnd/>
            <a:tailEnd/>
          </a:ln>
        </p:spPr>
        <p:txBody>
          <a:bodyPr>
            <a:spAutoFit/>
          </a:bodyPr>
          <a:lstStyle/>
          <a:p>
            <a:r>
              <a:rPr lang="en-IN" sz="4000" b="1" dirty="0"/>
              <a:t>...</a:t>
            </a:r>
          </a:p>
        </p:txBody>
      </p:sp>
    </p:spTree>
    <p:extLst>
      <p:ext uri="{BB962C8B-B14F-4D97-AF65-F5344CB8AC3E}">
        <p14:creationId xmlns="" xmlns:p14="http://schemas.microsoft.com/office/powerpoint/2010/main" val="3883927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sz="quarter" idx="13"/>
          </p:nvPr>
        </p:nvSpPr>
        <p:spPr>
          <a:xfrm>
            <a:off x="1676400" y="1493838"/>
            <a:ext cx="6096000" cy="3763962"/>
          </a:xfrm>
        </p:spPr>
        <p:txBody>
          <a:bodyPr/>
          <a:lstStyle/>
          <a:p>
            <a:pPr algn="just">
              <a:buFont typeface="Arial" charset="0"/>
              <a:buChar char="•"/>
            </a:pPr>
            <a:endParaRPr lang="en-IN" dirty="0"/>
          </a:p>
          <a:p>
            <a:pPr algn="just">
              <a:buClr>
                <a:srgbClr val="003399"/>
              </a:buClr>
              <a:buNone/>
            </a:pPr>
            <a:r>
              <a:rPr lang="en-IN" dirty="0">
                <a:latin typeface="Constantia" pitchFamily="18" charset="0"/>
              </a:rPr>
              <a:t>	</a:t>
            </a:r>
            <a:r>
              <a:rPr lang="en-IN" b="1" u="sng" dirty="0" smtClean="0">
                <a:latin typeface="Constantia" pitchFamily="18" charset="0"/>
              </a:rPr>
              <a:t>Identification</a:t>
            </a:r>
            <a:r>
              <a:rPr lang="en-IN" u="sng" dirty="0" smtClean="0">
                <a:latin typeface="Constantia" pitchFamily="18" charset="0"/>
              </a:rPr>
              <a:t>, </a:t>
            </a:r>
            <a:r>
              <a:rPr lang="en-IN" b="1" u="sng" dirty="0" smtClean="0">
                <a:latin typeface="Constantia" pitchFamily="18" charset="0"/>
              </a:rPr>
              <a:t>recognition</a:t>
            </a:r>
            <a:r>
              <a:rPr lang="en-IN" dirty="0" smtClean="0">
                <a:latin typeface="Constantia" pitchFamily="18" charset="0"/>
              </a:rPr>
              <a:t> and </a:t>
            </a:r>
            <a:r>
              <a:rPr lang="en-IN" b="1" u="sng" dirty="0" err="1" smtClean="0">
                <a:latin typeface="Constantia" pitchFamily="18" charset="0"/>
              </a:rPr>
              <a:t>addressal</a:t>
            </a:r>
            <a:r>
              <a:rPr lang="en-IN" dirty="0" smtClean="0">
                <a:latin typeface="Constantia" pitchFamily="18" charset="0"/>
              </a:rPr>
              <a:t> of the </a:t>
            </a:r>
            <a:r>
              <a:rPr lang="en-IN" b="1" u="sng" dirty="0" smtClean="0">
                <a:latin typeface="Constantia" pitchFamily="18" charset="0"/>
              </a:rPr>
              <a:t>developmental stages and needs</a:t>
            </a:r>
            <a:r>
              <a:rPr lang="en-IN" dirty="0" smtClean="0">
                <a:latin typeface="Constantia" pitchFamily="18" charset="0"/>
              </a:rPr>
              <a:t> </a:t>
            </a:r>
            <a:r>
              <a:rPr lang="en-IN" dirty="0">
                <a:latin typeface="Constantia" pitchFamily="18" charset="0"/>
              </a:rPr>
              <a:t>of </a:t>
            </a:r>
            <a:r>
              <a:rPr lang="en-IN" dirty="0" smtClean="0">
                <a:latin typeface="Constantia" pitchFamily="18" charset="0"/>
              </a:rPr>
              <a:t>Vulnerable </a:t>
            </a:r>
            <a:r>
              <a:rPr lang="en-IN" dirty="0">
                <a:latin typeface="Constantia" pitchFamily="18" charset="0"/>
              </a:rPr>
              <a:t>Witnesses throughout court process by requiring usage of appropriate language; timing of hearings &amp; testimony to meet the attention span and </a:t>
            </a:r>
            <a:r>
              <a:rPr lang="en-IN" b="1" u="sng" dirty="0">
                <a:latin typeface="Constantia" pitchFamily="18" charset="0"/>
              </a:rPr>
              <a:t>physical needs</a:t>
            </a:r>
            <a:r>
              <a:rPr lang="en-IN" dirty="0">
                <a:latin typeface="Constantia" pitchFamily="18" charset="0"/>
              </a:rPr>
              <a:t> of such witness and  allowing use of </a:t>
            </a:r>
            <a:r>
              <a:rPr lang="en-IN" b="1" u="sng" dirty="0">
                <a:latin typeface="Constantia" pitchFamily="18" charset="0"/>
              </a:rPr>
              <a:t>testimonial aids</a:t>
            </a:r>
            <a:r>
              <a:rPr lang="en-IN" u="sng" dirty="0">
                <a:latin typeface="Constantia" pitchFamily="18" charset="0"/>
              </a:rPr>
              <a:t> </a:t>
            </a:r>
            <a:r>
              <a:rPr lang="en-IN" dirty="0">
                <a:latin typeface="Constantia" pitchFamily="18" charset="0"/>
              </a:rPr>
              <a:t>as well as </a:t>
            </a:r>
            <a:r>
              <a:rPr lang="en-IN" i="1" dirty="0">
                <a:latin typeface="Constantia" pitchFamily="18" charset="0"/>
              </a:rPr>
              <a:t>interpreters, translators,</a:t>
            </a:r>
            <a:r>
              <a:rPr lang="en-IN" dirty="0">
                <a:latin typeface="Constantia" pitchFamily="18" charset="0"/>
              </a:rPr>
              <a:t> when necessary.</a:t>
            </a:r>
          </a:p>
        </p:txBody>
      </p:sp>
      <p:sp>
        <p:nvSpPr>
          <p:cNvPr id="4" name="Slide Number Placeholder 3"/>
          <p:cNvSpPr>
            <a:spLocks noGrp="1"/>
          </p:cNvSpPr>
          <p:nvPr>
            <p:ph type="sldNum" sz="quarter" idx="16"/>
          </p:nvPr>
        </p:nvSpPr>
        <p:spPr/>
        <p:txBody>
          <a:bodyPr/>
          <a:lstStyle/>
          <a:p>
            <a:pPr>
              <a:defRPr/>
            </a:pPr>
            <a:fld id="{0817D461-5D88-4F13-951A-4C2244082332}" type="slidenum">
              <a:rPr lang="en-US" smtClean="0"/>
              <a:pPr>
                <a:defRPr/>
              </a:pPr>
              <a:t>21</a:t>
            </a:fld>
            <a:endParaRPr lang="en-US"/>
          </a:p>
        </p:txBody>
      </p:sp>
      <p:sp>
        <p:nvSpPr>
          <p:cNvPr id="28676" name="TextBox 4"/>
          <p:cNvSpPr txBox="1">
            <a:spLocks noChangeArrowheads="1"/>
          </p:cNvSpPr>
          <p:nvPr/>
        </p:nvSpPr>
        <p:spPr bwMode="auto">
          <a:xfrm>
            <a:off x="7315200" y="4578363"/>
            <a:ext cx="612775" cy="708025"/>
          </a:xfrm>
          <a:prstGeom prst="rect">
            <a:avLst/>
          </a:prstGeom>
          <a:noFill/>
          <a:ln w="9525">
            <a:noFill/>
            <a:miter lim="800000"/>
            <a:headEnd/>
            <a:tailEnd/>
          </a:ln>
        </p:spPr>
        <p:txBody>
          <a:bodyPr>
            <a:spAutoFit/>
          </a:bodyPr>
          <a:lstStyle/>
          <a:p>
            <a:r>
              <a:rPr lang="en-IN" sz="4000" b="1" dirty="0"/>
              <a:t>...</a:t>
            </a:r>
          </a:p>
        </p:txBody>
      </p:sp>
      <p:sp>
        <p:nvSpPr>
          <p:cNvPr id="28677" name="TextBox 5"/>
          <p:cNvSpPr txBox="1">
            <a:spLocks noChangeArrowheads="1"/>
          </p:cNvSpPr>
          <p:nvPr/>
        </p:nvSpPr>
        <p:spPr bwMode="auto">
          <a:xfrm>
            <a:off x="1292225" y="1196975"/>
            <a:ext cx="612775" cy="708025"/>
          </a:xfrm>
          <a:prstGeom prst="rect">
            <a:avLst/>
          </a:prstGeom>
          <a:noFill/>
          <a:ln w="9525">
            <a:noFill/>
            <a:miter lim="800000"/>
            <a:headEnd/>
            <a:tailEnd/>
          </a:ln>
        </p:spPr>
        <p:txBody>
          <a:bodyPr>
            <a:spAutoFit/>
          </a:bodyPr>
          <a:lstStyle/>
          <a:p>
            <a:r>
              <a:rPr lang="en-IN" sz="4000" b="1" dirty="0"/>
              <a:t>...</a:t>
            </a:r>
          </a:p>
        </p:txBody>
      </p:sp>
    </p:spTree>
    <p:extLst>
      <p:ext uri="{BB962C8B-B14F-4D97-AF65-F5344CB8AC3E}">
        <p14:creationId xmlns="" xmlns:p14="http://schemas.microsoft.com/office/powerpoint/2010/main" val="41395094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sz="quarter" idx="13"/>
          </p:nvPr>
        </p:nvSpPr>
        <p:spPr>
          <a:xfrm>
            <a:off x="1752600" y="1265238"/>
            <a:ext cx="5867400" cy="3916362"/>
          </a:xfrm>
        </p:spPr>
        <p:txBody>
          <a:bodyPr/>
          <a:lstStyle/>
          <a:p>
            <a:pPr algn="just">
              <a:buFont typeface="Arial" charset="0"/>
              <a:buChar char="•"/>
            </a:pPr>
            <a:endParaRPr lang="en-IN" sz="2400" dirty="0">
              <a:latin typeface="Constantia" pitchFamily="18" charset="0"/>
            </a:endParaRPr>
          </a:p>
          <a:p>
            <a:pPr algn="just">
              <a:buClr>
                <a:srgbClr val="003399"/>
              </a:buClr>
              <a:buFont typeface="Arial" charset="0"/>
              <a:buChar char="•"/>
            </a:pPr>
            <a:r>
              <a:rPr lang="en-IN" b="1" u="sng" dirty="0">
                <a:solidFill>
                  <a:schemeClr val="tx1"/>
                </a:solidFill>
                <a:latin typeface="Constantia" pitchFamily="18" charset="0"/>
              </a:rPr>
              <a:t>Flexibility</a:t>
            </a:r>
            <a:r>
              <a:rPr lang="en-IN" dirty="0">
                <a:solidFill>
                  <a:schemeClr val="tx1"/>
                </a:solidFill>
                <a:latin typeface="Constantia" pitchFamily="18" charset="0"/>
              </a:rPr>
              <a:t> in allowing presence of </a:t>
            </a:r>
            <a:r>
              <a:rPr lang="en-IN" i="1" dirty="0">
                <a:solidFill>
                  <a:schemeClr val="tx1"/>
                </a:solidFill>
                <a:latin typeface="Constantia" pitchFamily="18" charset="0"/>
              </a:rPr>
              <a:t>support person </a:t>
            </a:r>
            <a:r>
              <a:rPr lang="en-IN" dirty="0">
                <a:solidFill>
                  <a:schemeClr val="tx1"/>
                </a:solidFill>
                <a:latin typeface="Constantia" pitchFamily="18" charset="0"/>
              </a:rPr>
              <a:t>for the Vulnerable Witness to &amp; guarding against unnecessary sequestration of support persons</a:t>
            </a:r>
          </a:p>
          <a:p>
            <a:pPr algn="just">
              <a:buClr>
                <a:srgbClr val="003399"/>
              </a:buClr>
              <a:buFont typeface="Georgia" pitchFamily="18" charset="0"/>
              <a:buNone/>
            </a:pPr>
            <a:endParaRPr lang="en-IN" dirty="0">
              <a:solidFill>
                <a:schemeClr val="tx1"/>
              </a:solidFill>
              <a:latin typeface="Constantia" pitchFamily="18" charset="0"/>
            </a:endParaRPr>
          </a:p>
          <a:p>
            <a:pPr algn="just">
              <a:buClr>
                <a:srgbClr val="003399"/>
              </a:buClr>
              <a:buFont typeface="Arial" charset="0"/>
              <a:buChar char="•"/>
            </a:pPr>
            <a:r>
              <a:rPr lang="en-IN" b="1" u="sng" dirty="0">
                <a:solidFill>
                  <a:schemeClr val="tx1"/>
                </a:solidFill>
                <a:latin typeface="Constantia" pitchFamily="18" charset="0"/>
              </a:rPr>
              <a:t>Scheduling hearings</a:t>
            </a:r>
            <a:r>
              <a:rPr lang="en-IN" dirty="0">
                <a:solidFill>
                  <a:schemeClr val="tx1"/>
                </a:solidFill>
                <a:latin typeface="Constantia" pitchFamily="18" charset="0"/>
              </a:rPr>
              <a:t> involving Vulnerable Witnesses on days/time when the witness is not inconvenienced or the routine/regular schedule of child is not disrupted</a:t>
            </a:r>
          </a:p>
        </p:txBody>
      </p:sp>
      <p:sp>
        <p:nvSpPr>
          <p:cNvPr id="4" name="Slide Number Placeholder 3"/>
          <p:cNvSpPr>
            <a:spLocks noGrp="1"/>
          </p:cNvSpPr>
          <p:nvPr>
            <p:ph type="sldNum" sz="quarter" idx="16"/>
          </p:nvPr>
        </p:nvSpPr>
        <p:spPr/>
        <p:txBody>
          <a:bodyPr/>
          <a:lstStyle/>
          <a:p>
            <a:pPr>
              <a:defRPr/>
            </a:pPr>
            <a:fld id="{5A227481-C777-4328-BC99-09CFEB90001A}" type="slidenum">
              <a:rPr lang="en-US" smtClean="0"/>
              <a:pPr>
                <a:defRPr/>
              </a:pPr>
              <a:t>22</a:t>
            </a:fld>
            <a:endParaRPr lang="en-US"/>
          </a:p>
        </p:txBody>
      </p:sp>
      <p:sp>
        <p:nvSpPr>
          <p:cNvPr id="29701" name="TextBox 5"/>
          <p:cNvSpPr txBox="1">
            <a:spLocks noChangeArrowheads="1"/>
          </p:cNvSpPr>
          <p:nvPr/>
        </p:nvSpPr>
        <p:spPr bwMode="auto">
          <a:xfrm>
            <a:off x="1520825" y="968375"/>
            <a:ext cx="612775" cy="708025"/>
          </a:xfrm>
          <a:prstGeom prst="rect">
            <a:avLst/>
          </a:prstGeom>
          <a:noFill/>
          <a:ln w="9525">
            <a:noFill/>
            <a:miter lim="800000"/>
            <a:headEnd/>
            <a:tailEnd/>
          </a:ln>
        </p:spPr>
        <p:txBody>
          <a:bodyPr>
            <a:spAutoFit/>
          </a:bodyPr>
          <a:lstStyle/>
          <a:p>
            <a:r>
              <a:rPr lang="en-IN" sz="4000" b="1" dirty="0"/>
              <a:t>...</a:t>
            </a:r>
          </a:p>
        </p:txBody>
      </p:sp>
    </p:spTree>
    <p:extLst>
      <p:ext uri="{BB962C8B-B14F-4D97-AF65-F5344CB8AC3E}">
        <p14:creationId xmlns="" xmlns:p14="http://schemas.microsoft.com/office/powerpoint/2010/main" val="35227730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AutoShape 2"/>
          <p:cNvSpPr>
            <a:spLocks noChangeArrowheads="1"/>
          </p:cNvSpPr>
          <p:nvPr/>
        </p:nvSpPr>
        <p:spPr bwMode="auto">
          <a:xfrm>
            <a:off x="1981200" y="685800"/>
            <a:ext cx="6629400" cy="3095625"/>
          </a:xfrm>
          <a:prstGeom prst="cloudCallout">
            <a:avLst>
              <a:gd name="adj1" fmla="val -48005"/>
              <a:gd name="adj2" fmla="val 84269"/>
            </a:avLst>
          </a:prstGeom>
          <a:solidFill>
            <a:schemeClr val="accent1"/>
          </a:solidFill>
          <a:ln w="9525">
            <a:solidFill>
              <a:schemeClr val="tx1"/>
            </a:solidFill>
            <a:miter lim="800000"/>
            <a:headEnd/>
            <a:tailEnd/>
          </a:ln>
        </p:spPr>
        <p:txBody>
          <a:bodyPr/>
          <a:lstStyle/>
          <a:p>
            <a:pPr algn="ctr"/>
            <a:r>
              <a:rPr lang="en-US" sz="2400" dirty="0">
                <a:solidFill>
                  <a:schemeClr val="accent3">
                    <a:lumMod val="40000"/>
                    <a:lumOff val="60000"/>
                  </a:schemeClr>
                </a:solidFill>
                <a:latin typeface="Times New Roman" pitchFamily="18" charset="0"/>
              </a:rPr>
              <a:t>Please keep in mind our unique requirements with reference to </a:t>
            </a:r>
          </a:p>
          <a:p>
            <a:pPr algn="ctr"/>
            <a:r>
              <a:rPr lang="en-US" sz="2400" b="1" i="1" dirty="0">
                <a:solidFill>
                  <a:srgbClr val="FFFF00"/>
                </a:solidFill>
                <a:latin typeface="Times New Roman" pitchFamily="18" charset="0"/>
              </a:rPr>
              <a:t>Language, Memory,</a:t>
            </a:r>
          </a:p>
          <a:p>
            <a:pPr algn="ctr"/>
            <a:r>
              <a:rPr lang="en-US" sz="2400" b="1" i="1" dirty="0">
                <a:solidFill>
                  <a:srgbClr val="FFFF00"/>
                </a:solidFill>
                <a:latin typeface="Times New Roman" pitchFamily="18" charset="0"/>
              </a:rPr>
              <a:t>Disposition, Cultural Context and the Environment </a:t>
            </a:r>
          </a:p>
          <a:p>
            <a:pPr algn="ctr"/>
            <a:r>
              <a:rPr lang="en-US" sz="2400" dirty="0">
                <a:solidFill>
                  <a:schemeClr val="accent3">
                    <a:lumMod val="40000"/>
                    <a:lumOff val="60000"/>
                  </a:schemeClr>
                </a:solidFill>
                <a:latin typeface="Times New Roman" pitchFamily="18" charset="0"/>
              </a:rPr>
              <a:t>while asking us for information</a:t>
            </a:r>
          </a:p>
          <a:p>
            <a:pPr algn="ctr"/>
            <a:endParaRPr lang="en-US" sz="2400" dirty="0">
              <a:latin typeface="Tahoma" pitchFamily="34" charset="0"/>
            </a:endParaRPr>
          </a:p>
        </p:txBody>
      </p:sp>
      <p:sp>
        <p:nvSpPr>
          <p:cNvPr id="2052" name="Text Box 3"/>
          <p:cNvSpPr txBox="1">
            <a:spLocks noChangeArrowheads="1"/>
          </p:cNvSpPr>
          <p:nvPr/>
        </p:nvSpPr>
        <p:spPr bwMode="auto">
          <a:xfrm>
            <a:off x="304800" y="265113"/>
            <a:ext cx="8610600" cy="523875"/>
          </a:xfrm>
          <a:prstGeom prst="rect">
            <a:avLst/>
          </a:prstGeom>
          <a:noFill/>
          <a:ln w="9525">
            <a:noFill/>
            <a:miter lim="800000"/>
            <a:headEnd/>
            <a:tailEnd/>
          </a:ln>
        </p:spPr>
        <p:txBody>
          <a:bodyPr>
            <a:spAutoFit/>
          </a:bodyPr>
          <a:lstStyle/>
          <a:p>
            <a:pPr>
              <a:spcBef>
                <a:spcPct val="50000"/>
              </a:spcBef>
            </a:pPr>
            <a:r>
              <a:rPr lang="en-US" sz="2800" b="1" i="1" dirty="0">
                <a:solidFill>
                  <a:srgbClr val="C00000"/>
                </a:solidFill>
                <a:latin typeface="Constantia" pitchFamily="18" charset="0"/>
              </a:rPr>
              <a:t>Important to minimize  secondary victimization</a:t>
            </a:r>
          </a:p>
        </p:txBody>
      </p:sp>
      <p:sp>
        <p:nvSpPr>
          <p:cNvPr id="2053" name="Text Box 4"/>
          <p:cNvSpPr txBox="1">
            <a:spLocks noChangeArrowheads="1"/>
          </p:cNvSpPr>
          <p:nvPr/>
        </p:nvSpPr>
        <p:spPr bwMode="auto">
          <a:xfrm>
            <a:off x="0" y="4724400"/>
            <a:ext cx="1524000" cy="457200"/>
          </a:xfrm>
          <a:prstGeom prst="rect">
            <a:avLst/>
          </a:prstGeom>
          <a:noFill/>
          <a:ln w="9525">
            <a:noFill/>
            <a:miter lim="800000"/>
            <a:headEnd/>
            <a:tailEnd/>
          </a:ln>
        </p:spPr>
        <p:txBody>
          <a:bodyPr>
            <a:spAutoFit/>
          </a:bodyPr>
          <a:lstStyle/>
          <a:p>
            <a:pPr>
              <a:spcBef>
                <a:spcPct val="50000"/>
              </a:spcBef>
            </a:pPr>
            <a:endParaRPr lang="en-US" sz="2400">
              <a:latin typeface="Tahoma" pitchFamily="34" charset="0"/>
            </a:endParaRPr>
          </a:p>
        </p:txBody>
      </p:sp>
      <p:graphicFrame>
        <p:nvGraphicFramePr>
          <p:cNvPr id="44035" name="Object 5"/>
          <p:cNvGraphicFramePr>
            <a:graphicFrameLocks noChangeAspect="1"/>
          </p:cNvGraphicFramePr>
          <p:nvPr/>
        </p:nvGraphicFramePr>
        <p:xfrm>
          <a:off x="0" y="4724400"/>
          <a:ext cx="1981200" cy="2133600"/>
        </p:xfrm>
        <a:graphic>
          <a:graphicData uri="http://schemas.openxmlformats.org/presentationml/2006/ole">
            <p:oleObj spid="_x0000_s2050" name="Bitmap Image" r:id="rId3" imgW="1400000" imgH="2029108" progId="Paint.Picture.1">
              <p:embed/>
            </p:oleObj>
          </a:graphicData>
        </a:graphic>
      </p:graphicFrame>
      <p:sp>
        <p:nvSpPr>
          <p:cNvPr id="2" name="Slide Number Placeholder 1"/>
          <p:cNvSpPr>
            <a:spLocks noGrp="1"/>
          </p:cNvSpPr>
          <p:nvPr>
            <p:ph type="sldNum" sz="quarter" idx="12"/>
          </p:nvPr>
        </p:nvSpPr>
        <p:spPr/>
        <p:txBody>
          <a:bodyPr/>
          <a:lstStyle/>
          <a:p>
            <a:pPr>
              <a:defRPr/>
            </a:pPr>
            <a:fld id="{D25FD72C-FF8B-43F6-A836-4EE3D437B524}" type="slidenum">
              <a:rPr lang="en-US"/>
              <a:pPr>
                <a:defRPr/>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9B88AAE-710D-4EA2-8150-CD8E9DB8613E}" type="slidenum">
              <a:rPr lang="en-US" smtClean="0"/>
              <a:pPr>
                <a:defRPr/>
              </a:pPr>
              <a:t>24</a:t>
            </a:fld>
            <a:endParaRPr lang="en-US"/>
          </a:p>
        </p:txBody>
      </p:sp>
      <p:sp>
        <p:nvSpPr>
          <p:cNvPr id="3" name="Content Placeholder 2"/>
          <p:cNvSpPr txBox="1">
            <a:spLocks/>
          </p:cNvSpPr>
          <p:nvPr/>
        </p:nvSpPr>
        <p:spPr>
          <a:xfrm>
            <a:off x="928662" y="857232"/>
            <a:ext cx="7500990" cy="4781568"/>
          </a:xfrm>
          <a:prstGeom prst="rect">
            <a:avLst/>
          </a:prstGeom>
        </p:spPr>
        <p:txBody>
          <a:bodyPr>
            <a:normAutofit fontScale="92500"/>
          </a:bodyPr>
          <a:lstStyle/>
          <a:p>
            <a:pPr algn="ctr" fontAlgn="auto">
              <a:spcBef>
                <a:spcPct val="20000"/>
              </a:spcBef>
              <a:spcAft>
                <a:spcPts val="300"/>
              </a:spcAft>
              <a:buClr>
                <a:schemeClr val="accent6">
                  <a:lumMod val="75000"/>
                </a:schemeClr>
              </a:buClr>
              <a:buSzPct val="130000"/>
              <a:buFont typeface="Wingdings 2" pitchFamily="18" charset="2"/>
              <a:buNone/>
              <a:defRPr/>
            </a:pPr>
            <a:r>
              <a:rPr lang="en-IN" sz="3000" b="1" i="1" dirty="0" smtClean="0">
                <a:solidFill>
                  <a:srgbClr val="C00000"/>
                </a:solidFill>
                <a:latin typeface="Constantia" pitchFamily="18" charset="0"/>
              </a:rPr>
              <a:t>Concept of </a:t>
            </a:r>
            <a:r>
              <a:rPr lang="en-US" sz="3000" b="1" i="1" dirty="0" smtClean="0">
                <a:solidFill>
                  <a:srgbClr val="C00000"/>
                </a:solidFill>
                <a:latin typeface="Constantia" pitchFamily="18" charset="0"/>
              </a:rPr>
              <a:t>Vulnerable Witness Court Room</a:t>
            </a:r>
            <a:endParaRPr lang="en-IN" sz="3000" b="1" i="1" dirty="0" smtClean="0">
              <a:solidFill>
                <a:srgbClr val="C00000"/>
              </a:solidFill>
              <a:latin typeface="Constantia" pitchFamily="18" charset="0"/>
            </a:endParaRPr>
          </a:p>
          <a:p>
            <a:pPr algn="ctr" fontAlgn="auto">
              <a:spcBef>
                <a:spcPct val="20000"/>
              </a:spcBef>
              <a:spcAft>
                <a:spcPts val="300"/>
              </a:spcAft>
              <a:buClr>
                <a:schemeClr val="accent6">
                  <a:lumMod val="75000"/>
                </a:schemeClr>
              </a:buClr>
              <a:buSzPct val="130000"/>
              <a:buFont typeface="Wingdings 2" pitchFamily="18" charset="2"/>
              <a:buNone/>
              <a:defRPr/>
            </a:pPr>
            <a:endParaRPr lang="en-US" sz="3000" b="1" i="1" dirty="0" smtClean="0">
              <a:solidFill>
                <a:srgbClr val="C00000"/>
              </a:solidFill>
              <a:latin typeface="Constantia" pitchFamily="18" charset="0"/>
            </a:endParaRPr>
          </a:p>
          <a:p>
            <a:pPr algn="just" fontAlgn="auto">
              <a:spcBef>
                <a:spcPct val="20000"/>
              </a:spcBef>
              <a:spcAft>
                <a:spcPts val="300"/>
              </a:spcAft>
              <a:buClr>
                <a:schemeClr val="accent6">
                  <a:lumMod val="75000"/>
                </a:schemeClr>
              </a:buClr>
              <a:buSzPct val="130000"/>
              <a:buFont typeface="Wingdings 2" pitchFamily="18" charset="2"/>
              <a:buNone/>
              <a:defRPr/>
            </a:pPr>
            <a:r>
              <a:rPr lang="en-US" sz="2200" dirty="0" smtClean="0">
                <a:solidFill>
                  <a:schemeClr val="tx2">
                    <a:lumMod val="50000"/>
                  </a:schemeClr>
                </a:solidFill>
                <a:latin typeface="Constantia" pitchFamily="18" charset="0"/>
              </a:rPr>
              <a:t>The </a:t>
            </a:r>
            <a:r>
              <a:rPr lang="en-US" sz="2200" b="1" i="1" dirty="0">
                <a:solidFill>
                  <a:schemeClr val="tx2">
                    <a:lumMod val="50000"/>
                  </a:schemeClr>
                </a:solidFill>
                <a:latin typeface="Constantia" pitchFamily="18" charset="0"/>
              </a:rPr>
              <a:t>Vulnerable Witness Court Room </a:t>
            </a:r>
            <a:r>
              <a:rPr lang="en-US" sz="2200" dirty="0">
                <a:solidFill>
                  <a:schemeClr val="tx2">
                    <a:lumMod val="50000"/>
                  </a:schemeClr>
                </a:solidFill>
                <a:latin typeface="Constantia" pitchFamily="18" charset="0"/>
              </a:rPr>
              <a:t>has been conceptualized and operationalized to overcome these several disadvantages and barriers.</a:t>
            </a:r>
          </a:p>
          <a:p>
            <a:pPr marL="177800" indent="-177800" algn="just" fontAlgn="auto">
              <a:spcBef>
                <a:spcPct val="20000"/>
              </a:spcBef>
              <a:spcAft>
                <a:spcPts val="300"/>
              </a:spcAft>
              <a:buClr>
                <a:schemeClr val="accent6">
                  <a:lumMod val="75000"/>
                </a:schemeClr>
              </a:buClr>
              <a:buSzPct val="130000"/>
              <a:buFont typeface="Wingdings 2" pitchFamily="18" charset="2"/>
              <a:buNone/>
              <a:defRPr/>
            </a:pPr>
            <a:endParaRPr lang="en-US" sz="2200" dirty="0">
              <a:solidFill>
                <a:schemeClr val="tx2">
                  <a:lumMod val="50000"/>
                </a:schemeClr>
              </a:solidFill>
              <a:latin typeface="Constantia" pitchFamily="18" charset="0"/>
            </a:endParaRPr>
          </a:p>
          <a:p>
            <a:pPr marL="539750" indent="-274638" algn="just" fontAlgn="auto">
              <a:spcBef>
                <a:spcPct val="20000"/>
              </a:spcBef>
              <a:spcAft>
                <a:spcPts val="300"/>
              </a:spcAft>
              <a:buClr>
                <a:srgbClr val="003399"/>
              </a:buClr>
              <a:buSzPct val="130000"/>
              <a:buFont typeface="Arial" charset="0"/>
              <a:buChar char="•"/>
              <a:defRPr/>
            </a:pPr>
            <a:r>
              <a:rPr lang="en-US" sz="2200" dirty="0">
                <a:solidFill>
                  <a:schemeClr val="tx2">
                    <a:lumMod val="50000"/>
                  </a:schemeClr>
                </a:solidFill>
                <a:latin typeface="Constantia" pitchFamily="18" charset="0"/>
              </a:rPr>
              <a:t>Guided by </a:t>
            </a:r>
            <a:r>
              <a:rPr lang="en-US" sz="2200" b="1" u="sng" dirty="0">
                <a:solidFill>
                  <a:schemeClr val="tx2">
                    <a:lumMod val="50000"/>
                  </a:schemeClr>
                </a:solidFill>
                <a:latin typeface="Constantia" pitchFamily="18" charset="0"/>
              </a:rPr>
              <a:t>preventing any interface</a:t>
            </a:r>
            <a:r>
              <a:rPr lang="en-US" sz="2200" dirty="0">
                <a:solidFill>
                  <a:schemeClr val="tx2">
                    <a:lumMod val="50000"/>
                  </a:schemeClr>
                </a:solidFill>
                <a:latin typeface="Constantia" pitchFamily="18" charset="0"/>
              </a:rPr>
              <a:t> of the vulnerable witness with the offender or public exposure.</a:t>
            </a:r>
          </a:p>
          <a:p>
            <a:pPr marL="539750" indent="-274638" algn="just" fontAlgn="auto">
              <a:spcBef>
                <a:spcPct val="20000"/>
              </a:spcBef>
              <a:spcAft>
                <a:spcPts val="300"/>
              </a:spcAft>
              <a:buClr>
                <a:srgbClr val="003399"/>
              </a:buClr>
              <a:buSzPct val="130000"/>
              <a:buFont typeface="Wingdings 2" pitchFamily="18" charset="2"/>
              <a:buNone/>
              <a:defRPr/>
            </a:pPr>
            <a:endParaRPr lang="en-US" sz="2200" dirty="0">
              <a:solidFill>
                <a:schemeClr val="tx2">
                  <a:lumMod val="50000"/>
                </a:schemeClr>
              </a:solidFill>
              <a:latin typeface="Constantia" pitchFamily="18" charset="0"/>
            </a:endParaRPr>
          </a:p>
          <a:p>
            <a:pPr marL="539750" indent="-274638" algn="just" fontAlgn="auto">
              <a:spcBef>
                <a:spcPct val="20000"/>
              </a:spcBef>
              <a:spcAft>
                <a:spcPts val="300"/>
              </a:spcAft>
              <a:buClr>
                <a:srgbClr val="003399"/>
              </a:buClr>
              <a:buSzPct val="130000"/>
              <a:buFont typeface="Arial" charset="0"/>
              <a:buChar char="•"/>
              <a:defRPr/>
            </a:pPr>
            <a:r>
              <a:rPr lang="en-US" sz="2200" dirty="0">
                <a:solidFill>
                  <a:schemeClr val="tx2">
                    <a:lumMod val="50000"/>
                  </a:schemeClr>
                </a:solidFill>
                <a:latin typeface="Constantia" pitchFamily="18" charset="0"/>
              </a:rPr>
              <a:t>Using a </a:t>
            </a:r>
            <a:r>
              <a:rPr lang="en-US" sz="2200" b="1" u="sng" dirty="0">
                <a:solidFill>
                  <a:schemeClr val="tx2">
                    <a:lumMod val="50000"/>
                  </a:schemeClr>
                </a:solidFill>
                <a:latin typeface="Constantia" pitchFamily="18" charset="0"/>
              </a:rPr>
              <a:t>video link and intermediary to avoid a physical confrontation</a:t>
            </a:r>
            <a:r>
              <a:rPr lang="en-US" sz="2200" dirty="0">
                <a:solidFill>
                  <a:schemeClr val="tx2">
                    <a:lumMod val="50000"/>
                  </a:schemeClr>
                </a:solidFill>
                <a:latin typeface="Constantia" pitchFamily="18" charset="0"/>
              </a:rPr>
              <a:t> between the witness and the offender, court and lawyers.</a:t>
            </a:r>
          </a:p>
          <a:p>
            <a:pPr algn="just" fontAlgn="auto">
              <a:spcBef>
                <a:spcPct val="20000"/>
              </a:spcBef>
              <a:spcAft>
                <a:spcPts val="300"/>
              </a:spcAft>
              <a:buClr>
                <a:srgbClr val="003399"/>
              </a:buClr>
              <a:buSzPct val="130000"/>
              <a:buFontTx/>
              <a:buChar char="-"/>
              <a:defRPr/>
            </a:pPr>
            <a:endParaRPr lang="en-US" sz="2200" dirty="0">
              <a:solidFill>
                <a:schemeClr val="tx2">
                  <a:lumMod val="50000"/>
                </a:schemeClr>
              </a:solidFill>
              <a:latin typeface="Constantia" pitchFamily="18" charset="0"/>
              <a:cs typeface="+mn-cs"/>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5B9EEC7-9709-470F-AADF-7BA0E3102894}" type="slidenum">
              <a:rPr lang="en-US" smtClean="0"/>
              <a:pPr>
                <a:defRPr/>
              </a:pPr>
              <a:t>25</a:t>
            </a:fld>
            <a:endParaRPr lang="en-US"/>
          </a:p>
        </p:txBody>
      </p:sp>
      <p:sp>
        <p:nvSpPr>
          <p:cNvPr id="3" name="TextBox 2"/>
          <p:cNvSpPr txBox="1"/>
          <p:nvPr/>
        </p:nvSpPr>
        <p:spPr>
          <a:xfrm>
            <a:off x="2071670" y="357166"/>
            <a:ext cx="4570482" cy="646331"/>
          </a:xfrm>
          <a:prstGeom prst="rect">
            <a:avLst/>
          </a:prstGeom>
          <a:noFill/>
        </p:spPr>
        <p:txBody>
          <a:bodyPr wrap="none" rtlCol="0">
            <a:spAutoFit/>
          </a:bodyPr>
          <a:lstStyle/>
          <a:p>
            <a:pPr algn="ctr"/>
            <a:r>
              <a:rPr lang="en-US" b="1" dirty="0" smtClean="0"/>
              <a:t>Conversion of existing court into VWDC</a:t>
            </a:r>
          </a:p>
          <a:p>
            <a:pPr algn="ctr"/>
            <a:r>
              <a:rPr lang="en-US" b="1" dirty="0" smtClean="0"/>
              <a:t>(video to play here)</a:t>
            </a:r>
            <a:endParaRPr lang="en-U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pPr>
              <a:defRPr/>
            </a:pPr>
            <a:fld id="{DBB9854E-A153-4E1B-944C-050E8197EBE5}" type="slidenum">
              <a:rPr lang="en-US" smtClean="0"/>
              <a:pPr>
                <a:defRPr/>
              </a:pPr>
              <a:t>26</a:t>
            </a:fld>
            <a:endParaRPr lang="en-US"/>
          </a:p>
        </p:txBody>
      </p:sp>
      <p:sp>
        <p:nvSpPr>
          <p:cNvPr id="5" name="Content Placeholder 2"/>
          <p:cNvSpPr>
            <a:spLocks noGrp="1"/>
          </p:cNvSpPr>
          <p:nvPr>
            <p:ph sz="quarter" idx="13"/>
          </p:nvPr>
        </p:nvSpPr>
        <p:spPr>
          <a:xfrm>
            <a:off x="1219200" y="1066800"/>
            <a:ext cx="6629400" cy="5257800"/>
          </a:xfrm>
        </p:spPr>
        <p:txBody>
          <a:bodyPr rtlCol="0">
            <a:noAutofit/>
          </a:bodyPr>
          <a:lstStyle/>
          <a:p>
            <a:pPr marL="342900" indent="-342900" algn="just" eaLnBrk="1" fontAlgn="auto" hangingPunct="1">
              <a:buClr>
                <a:srgbClr val="003399"/>
              </a:buClr>
              <a:buFont typeface="Arial" pitchFamily="34" charset="0"/>
              <a:buChar char="•"/>
              <a:defRPr/>
            </a:pPr>
            <a:r>
              <a:rPr lang="en-US" dirty="0">
                <a:solidFill>
                  <a:schemeClr val="tx2">
                    <a:lumMod val="50000"/>
                  </a:schemeClr>
                </a:solidFill>
                <a:latin typeface="Constantia" pitchFamily="18" charset="0"/>
                <a:cs typeface="Arial" charset="0"/>
              </a:rPr>
              <a:t>Law teachers, judges, prosecutors and </a:t>
            </a:r>
            <a:r>
              <a:rPr lang="en-US" dirty="0" err="1">
                <a:solidFill>
                  <a:schemeClr val="tx2">
                    <a:lumMod val="50000"/>
                  </a:schemeClr>
                </a:solidFill>
                <a:latin typeface="Constantia" pitchFamily="18" charset="0"/>
                <a:cs typeface="Arial" charset="0"/>
              </a:rPr>
              <a:t>defence</a:t>
            </a:r>
            <a:r>
              <a:rPr lang="en-US" dirty="0">
                <a:solidFill>
                  <a:schemeClr val="tx2">
                    <a:lumMod val="50000"/>
                  </a:schemeClr>
                </a:solidFill>
                <a:latin typeface="Constantia" pitchFamily="18" charset="0"/>
                <a:cs typeface="Arial" charset="0"/>
              </a:rPr>
              <a:t> lawyers are all from the  same social – cultural milieu  and carry with them  </a:t>
            </a:r>
            <a:r>
              <a:rPr lang="en-US" dirty="0" smtClean="0">
                <a:solidFill>
                  <a:schemeClr val="tx2">
                    <a:lumMod val="50000"/>
                  </a:schemeClr>
                </a:solidFill>
                <a:latin typeface="Constantia" pitchFamily="18" charset="0"/>
                <a:cs typeface="Arial" charset="0"/>
              </a:rPr>
              <a:t>prejudice, </a:t>
            </a:r>
            <a:r>
              <a:rPr lang="en-US" dirty="0">
                <a:solidFill>
                  <a:schemeClr val="tx2">
                    <a:lumMod val="50000"/>
                  </a:schemeClr>
                </a:solidFill>
                <a:latin typeface="Constantia" pitchFamily="18" charset="0"/>
                <a:cs typeface="Arial" charset="0"/>
              </a:rPr>
              <a:t>bias, discomfort, etc.</a:t>
            </a:r>
          </a:p>
          <a:p>
            <a:pPr marL="342900" indent="-342900" algn="just" eaLnBrk="1" fontAlgn="auto" hangingPunct="1">
              <a:buClr>
                <a:srgbClr val="003399"/>
              </a:buClr>
              <a:buFont typeface="Arial" pitchFamily="34" charset="0"/>
              <a:buChar char="•"/>
              <a:defRPr/>
            </a:pPr>
            <a:r>
              <a:rPr lang="en-US" dirty="0">
                <a:solidFill>
                  <a:schemeClr val="tx2">
                    <a:lumMod val="50000"/>
                  </a:schemeClr>
                </a:solidFill>
                <a:latin typeface="Constantia" pitchFamily="18" charset="0"/>
                <a:cs typeface="Arial" charset="0"/>
              </a:rPr>
              <a:t>Understanding of the dynamics of violence, trauma and development not given the attention/importance it warrants.</a:t>
            </a:r>
          </a:p>
          <a:p>
            <a:pPr marL="342900" indent="-342900" algn="just" eaLnBrk="1" fontAlgn="auto" hangingPunct="1">
              <a:buClr>
                <a:srgbClr val="003399"/>
              </a:buClr>
              <a:buFont typeface="Arial" pitchFamily="34" charset="0"/>
              <a:buChar char="•"/>
              <a:defRPr/>
            </a:pPr>
            <a:r>
              <a:rPr lang="en-US" dirty="0">
                <a:solidFill>
                  <a:schemeClr val="tx2">
                    <a:lumMod val="50000"/>
                  </a:schemeClr>
                </a:solidFill>
                <a:latin typeface="Constantia" pitchFamily="18" charset="0"/>
                <a:cs typeface="Arial" charset="0"/>
              </a:rPr>
              <a:t>Training of judges and prosecutors is inadequate to address lacunae – e.g. to assess competency of a  vulnerable  witness - child or a  witness with disabilities.</a:t>
            </a:r>
          </a:p>
          <a:p>
            <a:pPr marL="0" indent="0" algn="just" eaLnBrk="1" fontAlgn="auto" hangingPunct="1">
              <a:buClr>
                <a:schemeClr val="accent6">
                  <a:lumMod val="75000"/>
                </a:schemeClr>
              </a:buClr>
              <a:buFont typeface="Wingdings 2" pitchFamily="18" charset="2"/>
              <a:buNone/>
              <a:defRPr/>
            </a:pPr>
            <a:r>
              <a:rPr lang="en-US" dirty="0">
                <a:solidFill>
                  <a:schemeClr val="tx2">
                    <a:lumMod val="50000"/>
                  </a:schemeClr>
                </a:solidFill>
                <a:latin typeface="Constantia" pitchFamily="18" charset="0"/>
                <a:cs typeface="Arial" charset="0"/>
              </a:rPr>
              <a:t>				</a:t>
            </a:r>
          </a:p>
          <a:p>
            <a:pPr marL="0" indent="0" algn="just" eaLnBrk="1" fontAlgn="auto" hangingPunct="1">
              <a:buClr>
                <a:schemeClr val="accent6">
                  <a:lumMod val="75000"/>
                </a:schemeClr>
              </a:buClr>
              <a:buFont typeface="Wingdings 2" pitchFamily="18" charset="2"/>
              <a:buNone/>
              <a:defRPr/>
            </a:pPr>
            <a:r>
              <a:rPr lang="en-US" dirty="0">
                <a:solidFill>
                  <a:schemeClr val="tx2">
                    <a:lumMod val="50000"/>
                  </a:schemeClr>
                </a:solidFill>
                <a:latin typeface="Constantia" pitchFamily="18" charset="0"/>
                <a:cs typeface="Arial" charset="0"/>
              </a:rPr>
              <a:t>Intimidating experience for witness which compromises  justice dispensation</a:t>
            </a:r>
          </a:p>
          <a:p>
            <a:pPr marL="0" indent="0" algn="just" eaLnBrk="1" fontAlgn="auto" hangingPunct="1">
              <a:buClr>
                <a:schemeClr val="accent6">
                  <a:lumMod val="75000"/>
                </a:schemeClr>
              </a:buClr>
              <a:buFont typeface="Wingdings 2" pitchFamily="18" charset="2"/>
              <a:buNone/>
              <a:defRPr/>
            </a:pPr>
            <a:endParaRPr lang="en-US" dirty="0">
              <a:solidFill>
                <a:schemeClr val="tx2">
                  <a:lumMod val="50000"/>
                </a:schemeClr>
              </a:solidFill>
              <a:latin typeface="Constantia" pitchFamily="18" charset="0"/>
              <a:cs typeface="Arial" charset="0"/>
            </a:endParaRPr>
          </a:p>
          <a:p>
            <a:pPr marL="0" indent="0" algn="just" eaLnBrk="1" fontAlgn="auto" hangingPunct="1">
              <a:buClr>
                <a:schemeClr val="accent6">
                  <a:lumMod val="75000"/>
                </a:schemeClr>
              </a:buClr>
              <a:buFont typeface="Wingdings 2" pitchFamily="18" charset="2"/>
              <a:buNone/>
              <a:defRPr/>
            </a:pPr>
            <a:endParaRPr lang="en-US" dirty="0">
              <a:solidFill>
                <a:schemeClr val="tx2">
                  <a:lumMod val="50000"/>
                </a:schemeClr>
              </a:solidFill>
              <a:latin typeface="Constantia" pitchFamily="18" charset="0"/>
              <a:cs typeface="Arial" charset="0"/>
            </a:endParaRPr>
          </a:p>
        </p:txBody>
      </p:sp>
      <p:sp>
        <p:nvSpPr>
          <p:cNvPr id="55300" name="TextBox 5"/>
          <p:cNvSpPr txBox="1">
            <a:spLocks noChangeArrowheads="1"/>
          </p:cNvSpPr>
          <p:nvPr/>
        </p:nvSpPr>
        <p:spPr bwMode="auto">
          <a:xfrm>
            <a:off x="935038" y="498475"/>
            <a:ext cx="7818437" cy="492125"/>
          </a:xfrm>
          <a:prstGeom prst="rect">
            <a:avLst/>
          </a:prstGeom>
          <a:noFill/>
          <a:ln w="9525">
            <a:noFill/>
            <a:miter lim="800000"/>
            <a:headEnd/>
            <a:tailEnd/>
          </a:ln>
        </p:spPr>
        <p:txBody>
          <a:bodyPr wrap="none">
            <a:spAutoFit/>
          </a:bodyPr>
          <a:lstStyle/>
          <a:p>
            <a:r>
              <a:rPr lang="en-US" sz="2600" b="1" i="1" dirty="0">
                <a:solidFill>
                  <a:srgbClr val="C00000"/>
                </a:solidFill>
                <a:latin typeface="Constantia" pitchFamily="18" charset="0"/>
              </a:rPr>
              <a:t>Some barriers to  an enabling witness experience</a:t>
            </a:r>
          </a:p>
        </p:txBody>
      </p:sp>
      <p:sp>
        <p:nvSpPr>
          <p:cNvPr id="55301" name="AutoShape 5"/>
          <p:cNvSpPr>
            <a:spLocks noChangeArrowheads="1"/>
          </p:cNvSpPr>
          <p:nvPr/>
        </p:nvSpPr>
        <p:spPr bwMode="auto">
          <a:xfrm>
            <a:off x="4419600" y="4860925"/>
            <a:ext cx="485775" cy="625475"/>
          </a:xfrm>
          <a:prstGeom prst="downArrow">
            <a:avLst>
              <a:gd name="adj1" fmla="val 50000"/>
              <a:gd name="adj2" fmla="val 50245"/>
            </a:avLst>
          </a:prstGeom>
          <a:solidFill>
            <a:schemeClr val="accent1"/>
          </a:solidFill>
          <a:ln w="9525">
            <a:solidFill>
              <a:schemeClr val="tx1"/>
            </a:solidFill>
            <a:miter lim="800000"/>
            <a:headEnd/>
            <a:tailEnd/>
          </a:ln>
        </p:spPr>
        <p:txBody>
          <a:bodyPr vert="eaVert" wrap="none" anchor="ctr"/>
          <a:lstStyle/>
          <a:p>
            <a:endParaRPr lang="en-GB"/>
          </a:p>
        </p:txBody>
      </p:sp>
    </p:spTree>
    <p:extLst>
      <p:ext uri="{BB962C8B-B14F-4D97-AF65-F5344CB8AC3E}">
        <p14:creationId xmlns="" xmlns:p14="http://schemas.microsoft.com/office/powerpoint/2010/main" val="42411867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pPr>
              <a:defRPr/>
            </a:pPr>
            <a:fld id="{EDED3976-60E5-426F-8F13-047007C1BE74}" type="slidenum">
              <a:rPr lang="en-US" smtClean="0"/>
              <a:pPr>
                <a:defRPr/>
              </a:pPr>
              <a:t>27</a:t>
            </a:fld>
            <a:endParaRPr lang="en-US"/>
          </a:p>
        </p:txBody>
      </p:sp>
      <p:sp>
        <p:nvSpPr>
          <p:cNvPr id="5" name="Content Placeholder 2"/>
          <p:cNvSpPr>
            <a:spLocks noGrp="1"/>
          </p:cNvSpPr>
          <p:nvPr>
            <p:ph sz="quarter" idx="13"/>
          </p:nvPr>
        </p:nvSpPr>
        <p:spPr>
          <a:xfrm>
            <a:off x="1066800" y="2133600"/>
            <a:ext cx="6629400" cy="4525963"/>
          </a:xfrm>
        </p:spPr>
        <p:txBody>
          <a:bodyPr rtlCol="0">
            <a:normAutofit/>
          </a:bodyPr>
          <a:lstStyle/>
          <a:p>
            <a:pPr marL="398463" indent="-398463" algn="just" eaLnBrk="1" fontAlgn="auto" hangingPunct="1">
              <a:buClr>
                <a:schemeClr val="accent6">
                  <a:lumMod val="75000"/>
                </a:schemeClr>
              </a:buClr>
              <a:buFont typeface="Wingdings 2" pitchFamily="18" charset="2"/>
              <a:buNone/>
              <a:defRPr/>
            </a:pPr>
            <a:r>
              <a:rPr lang="en-US" dirty="0">
                <a:solidFill>
                  <a:schemeClr val="tx2">
                    <a:lumMod val="50000"/>
                  </a:schemeClr>
                </a:solidFill>
                <a:latin typeface="Constantia" pitchFamily="18" charset="0"/>
                <a:cs typeface="Arial" charset="0"/>
              </a:rPr>
              <a:t>	</a:t>
            </a:r>
            <a:r>
              <a:rPr lang="en-US" b="1" i="1" dirty="0">
                <a:solidFill>
                  <a:schemeClr val="tx2">
                    <a:lumMod val="50000"/>
                  </a:schemeClr>
                </a:solidFill>
                <a:latin typeface="Constantia" pitchFamily="18" charset="0"/>
                <a:cs typeface="Arial" charset="0"/>
              </a:rPr>
              <a:t>Judicial leadership </a:t>
            </a:r>
            <a:r>
              <a:rPr lang="en-US" dirty="0">
                <a:solidFill>
                  <a:schemeClr val="tx2">
                    <a:lumMod val="50000"/>
                  </a:schemeClr>
                </a:solidFill>
                <a:latin typeface="Constantia" pitchFamily="18" charset="0"/>
                <a:cs typeface="Arial" charset="0"/>
              </a:rPr>
              <a:t>by actively engaging with the </a:t>
            </a:r>
            <a:r>
              <a:rPr lang="en-US" dirty="0" smtClean="0">
                <a:solidFill>
                  <a:schemeClr val="tx2">
                    <a:lumMod val="50000"/>
                  </a:schemeClr>
                </a:solidFill>
                <a:latin typeface="Constantia" pitchFamily="18" charset="0"/>
                <a:cs typeface="Arial" charset="0"/>
              </a:rPr>
              <a:t>witness </a:t>
            </a:r>
            <a:r>
              <a:rPr lang="en-US" dirty="0">
                <a:solidFill>
                  <a:schemeClr val="tx2">
                    <a:lumMod val="50000"/>
                  </a:schemeClr>
                </a:solidFill>
                <a:latin typeface="Constantia" pitchFamily="18" charset="0"/>
                <a:cs typeface="Arial" charset="0"/>
              </a:rPr>
              <a:t>in pre-visit, court appearance and during testimony and cross-examination</a:t>
            </a:r>
          </a:p>
          <a:p>
            <a:pPr marL="398463" indent="-398463" algn="just" eaLnBrk="1" fontAlgn="auto" hangingPunct="1">
              <a:buClr>
                <a:schemeClr val="accent6">
                  <a:lumMod val="75000"/>
                </a:schemeClr>
              </a:buClr>
              <a:buFont typeface="Wingdings 2" pitchFamily="18" charset="2"/>
              <a:buNone/>
              <a:defRPr/>
            </a:pPr>
            <a:endParaRPr lang="en-US" dirty="0">
              <a:solidFill>
                <a:schemeClr val="tx2">
                  <a:lumMod val="50000"/>
                </a:schemeClr>
              </a:solidFill>
              <a:latin typeface="Constantia" pitchFamily="18" charset="0"/>
              <a:cs typeface="Arial" charset="0"/>
            </a:endParaRPr>
          </a:p>
          <a:p>
            <a:pPr marL="398463" indent="-398463" algn="just" eaLnBrk="1" fontAlgn="auto" hangingPunct="1">
              <a:buClr>
                <a:schemeClr val="accent6">
                  <a:lumMod val="75000"/>
                </a:schemeClr>
              </a:buClr>
              <a:buFont typeface="Wingdings 2" pitchFamily="18" charset="2"/>
              <a:buNone/>
              <a:defRPr/>
            </a:pPr>
            <a:r>
              <a:rPr lang="en-US" dirty="0">
                <a:solidFill>
                  <a:schemeClr val="tx2">
                    <a:lumMod val="50000"/>
                  </a:schemeClr>
                </a:solidFill>
                <a:latin typeface="Constantia" pitchFamily="18" charset="0"/>
                <a:cs typeface="Arial" charset="0"/>
              </a:rPr>
              <a:t>	</a:t>
            </a:r>
            <a:r>
              <a:rPr lang="en-US" b="1" i="1" dirty="0">
                <a:solidFill>
                  <a:schemeClr val="tx2">
                    <a:lumMod val="50000"/>
                  </a:schemeClr>
                </a:solidFill>
                <a:latin typeface="Constantia" pitchFamily="18" charset="0"/>
                <a:cs typeface="Arial" charset="0"/>
              </a:rPr>
              <a:t>Judicial intervention </a:t>
            </a:r>
            <a:r>
              <a:rPr lang="en-US" dirty="0">
                <a:solidFill>
                  <a:schemeClr val="tx2">
                    <a:lumMod val="50000"/>
                  </a:schemeClr>
                </a:solidFill>
                <a:latin typeface="Constantia" pitchFamily="18" charset="0"/>
                <a:cs typeface="Arial" charset="0"/>
              </a:rPr>
              <a:t>must ensure that the vulnerable witness in the court room is treated with respect, questioning is fair, and developmentally appropriate, that the dignity and self respect of </a:t>
            </a:r>
            <a:r>
              <a:rPr lang="en-US">
                <a:solidFill>
                  <a:schemeClr val="tx2">
                    <a:lumMod val="50000"/>
                  </a:schemeClr>
                </a:solidFill>
                <a:latin typeface="Constantia" pitchFamily="18" charset="0"/>
                <a:cs typeface="Arial" charset="0"/>
              </a:rPr>
              <a:t>the </a:t>
            </a:r>
            <a:r>
              <a:rPr lang="en-US" smtClean="0">
                <a:solidFill>
                  <a:schemeClr val="tx2">
                    <a:lumMod val="50000"/>
                  </a:schemeClr>
                </a:solidFill>
                <a:latin typeface="Constantia" pitchFamily="18" charset="0"/>
                <a:cs typeface="Arial" charset="0"/>
              </a:rPr>
              <a:t>witness </a:t>
            </a:r>
            <a:r>
              <a:rPr lang="en-US" dirty="0">
                <a:solidFill>
                  <a:schemeClr val="tx2">
                    <a:lumMod val="50000"/>
                  </a:schemeClr>
                </a:solidFill>
                <a:latin typeface="Constantia" pitchFamily="18" charset="0"/>
                <a:cs typeface="Arial" charset="0"/>
              </a:rPr>
              <a:t>is preserved throughout the court room appearance.</a:t>
            </a:r>
          </a:p>
        </p:txBody>
      </p:sp>
      <p:sp>
        <p:nvSpPr>
          <p:cNvPr id="54276" name="TextBox 1"/>
          <p:cNvSpPr txBox="1">
            <a:spLocks noChangeArrowheads="1"/>
          </p:cNvSpPr>
          <p:nvPr/>
        </p:nvSpPr>
        <p:spPr bwMode="auto">
          <a:xfrm>
            <a:off x="1482925" y="1260157"/>
            <a:ext cx="6232347" cy="492443"/>
          </a:xfrm>
          <a:prstGeom prst="rect">
            <a:avLst/>
          </a:prstGeom>
          <a:noFill/>
          <a:ln w="9525">
            <a:noFill/>
            <a:miter lim="800000"/>
            <a:headEnd/>
            <a:tailEnd/>
          </a:ln>
        </p:spPr>
        <p:txBody>
          <a:bodyPr wrap="none">
            <a:spAutoFit/>
          </a:bodyPr>
          <a:lstStyle/>
          <a:p>
            <a:r>
              <a:rPr lang="en-IN" sz="2600" b="1" i="1" dirty="0">
                <a:solidFill>
                  <a:srgbClr val="C00000"/>
                </a:solidFill>
                <a:latin typeface="Constantia" pitchFamily="18" charset="0"/>
              </a:rPr>
              <a:t>Success of the Programme Depends on</a:t>
            </a:r>
            <a:endParaRPr lang="en-GB" sz="2600" b="1" i="1" dirty="0">
              <a:solidFill>
                <a:srgbClr val="C00000"/>
              </a:solidFill>
              <a:latin typeface="Constantia" pitchFamily="18" charset="0"/>
            </a:endParaRPr>
          </a:p>
        </p:txBody>
      </p:sp>
    </p:spTree>
    <p:extLst>
      <p:ext uri="{BB962C8B-B14F-4D97-AF65-F5344CB8AC3E}">
        <p14:creationId xmlns="" xmlns:p14="http://schemas.microsoft.com/office/powerpoint/2010/main" val="6926410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5B9EEC7-9709-470F-AADF-7BA0E3102894}" type="slidenum">
              <a:rPr lang="en-US" smtClean="0"/>
              <a:pPr>
                <a:defRPr/>
              </a:pPr>
              <a:t>28</a:t>
            </a:fld>
            <a:endParaRPr lang="en-US"/>
          </a:p>
        </p:txBody>
      </p:sp>
      <p:pic>
        <p:nvPicPr>
          <p:cNvPr id="3" name="Picture 2" descr="savannah2-1.jpg"/>
          <p:cNvPicPr>
            <a:picLocks noChangeAspect="1"/>
          </p:cNvPicPr>
          <p:nvPr/>
        </p:nvPicPr>
        <p:blipFill>
          <a:blip r:embed="rId2"/>
          <a:srcRect r="914" b="5094"/>
          <a:stretch>
            <a:fillRect/>
          </a:stretch>
        </p:blipFill>
        <p:spPr>
          <a:xfrm>
            <a:off x="1357286" y="1142984"/>
            <a:ext cx="6286548" cy="4714908"/>
          </a:xfrm>
          <a:prstGeom prst="rect">
            <a:avLst/>
          </a:prstGeom>
        </p:spPr>
      </p:pic>
      <p:sp>
        <p:nvSpPr>
          <p:cNvPr id="4" name="Rectangle 3"/>
          <p:cNvSpPr/>
          <p:nvPr/>
        </p:nvSpPr>
        <p:spPr>
          <a:xfrm>
            <a:off x="1428728" y="5834738"/>
            <a:ext cx="6643734" cy="523220"/>
          </a:xfrm>
          <a:prstGeom prst="rect">
            <a:avLst/>
          </a:prstGeom>
        </p:spPr>
        <p:txBody>
          <a:bodyPr wrap="square">
            <a:spAutoFit/>
          </a:bodyPr>
          <a:lstStyle/>
          <a:p>
            <a:pPr marL="711200" indent="-711200"/>
            <a:r>
              <a:rPr lang="en-IN" sz="1400" b="1" i="1" dirty="0"/>
              <a:t>Source: https://blogs.salford.ac.uk/made-in-salford/2019/07/06/law-blog-savannah-how-do-special-measures-help-vulnerable-witnesses/</a:t>
            </a:r>
          </a:p>
        </p:txBody>
      </p:sp>
      <p:sp>
        <p:nvSpPr>
          <p:cNvPr id="5" name="TextBox 4"/>
          <p:cNvSpPr txBox="1"/>
          <p:nvPr/>
        </p:nvSpPr>
        <p:spPr>
          <a:xfrm>
            <a:off x="1285851" y="383425"/>
            <a:ext cx="6500859" cy="830997"/>
          </a:xfrm>
          <a:prstGeom prst="rect">
            <a:avLst/>
          </a:prstGeom>
          <a:noFill/>
        </p:spPr>
        <p:txBody>
          <a:bodyPr wrap="square" rtlCol="0">
            <a:spAutoFit/>
          </a:bodyPr>
          <a:lstStyle/>
          <a:p>
            <a:pPr algn="ctr"/>
            <a:r>
              <a:rPr lang="en-IN" sz="2400" b="1" i="1" dirty="0">
                <a:solidFill>
                  <a:srgbClr val="C00000"/>
                </a:solidFill>
                <a:latin typeface="Constantia" pitchFamily="18" charset="0"/>
              </a:rPr>
              <a:t>Research showing how special measures are alleviating witness stress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D204BD03-733E-EC0F-3790-2590EC0A8428}"/>
              </a:ext>
            </a:extLst>
          </p:cNvPr>
          <p:cNvSpPr>
            <a:spLocks noGrp="1"/>
          </p:cNvSpPr>
          <p:nvPr>
            <p:ph type="sldNum" sz="quarter" idx="16"/>
          </p:nvPr>
        </p:nvSpPr>
        <p:spPr/>
        <p:txBody>
          <a:bodyPr/>
          <a:lstStyle/>
          <a:p>
            <a:pPr>
              <a:defRPr/>
            </a:pPr>
            <a:fld id="{C623BBF8-9EF5-4B80-A140-68203E091C99}" type="slidenum">
              <a:rPr lang="en-US" smtClean="0"/>
              <a:pPr>
                <a:defRPr/>
              </a:pPr>
              <a:t>29</a:t>
            </a:fld>
            <a:endParaRPr lang="en-US"/>
          </a:p>
        </p:txBody>
      </p:sp>
      <p:sp>
        <p:nvSpPr>
          <p:cNvPr id="5" name="TextBox 4"/>
          <p:cNvSpPr txBox="1"/>
          <p:nvPr/>
        </p:nvSpPr>
        <p:spPr>
          <a:xfrm>
            <a:off x="3143240" y="285728"/>
            <a:ext cx="2500330" cy="646331"/>
          </a:xfrm>
          <a:prstGeom prst="rect">
            <a:avLst/>
          </a:prstGeom>
          <a:noFill/>
        </p:spPr>
        <p:txBody>
          <a:bodyPr wrap="square" rtlCol="0">
            <a:spAutoFit/>
          </a:bodyPr>
          <a:lstStyle/>
          <a:p>
            <a:pPr algn="ctr"/>
            <a:r>
              <a:rPr lang="en-US" b="1" dirty="0" smtClean="0"/>
              <a:t>Judges’ Bytes </a:t>
            </a:r>
          </a:p>
          <a:p>
            <a:pPr algn="ctr"/>
            <a:r>
              <a:rPr lang="en-US" b="1" dirty="0" smtClean="0"/>
              <a:t>(Video to play here)</a:t>
            </a:r>
            <a:endParaRPr lang="en-US" b="1" dirty="0"/>
          </a:p>
        </p:txBody>
      </p:sp>
    </p:spTree>
    <p:extLst>
      <p:ext uri="{BB962C8B-B14F-4D97-AF65-F5344CB8AC3E}">
        <p14:creationId xmlns="" xmlns:p14="http://schemas.microsoft.com/office/powerpoint/2010/main" val="1417496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3686F245-6AE0-7132-9E15-A1F4CA88F034}"/>
              </a:ext>
            </a:extLst>
          </p:cNvPr>
          <p:cNvSpPr>
            <a:spLocks noGrp="1"/>
          </p:cNvSpPr>
          <p:nvPr>
            <p:ph type="sldNum" sz="quarter" idx="12"/>
          </p:nvPr>
        </p:nvSpPr>
        <p:spPr/>
        <p:txBody>
          <a:bodyPr/>
          <a:lstStyle/>
          <a:p>
            <a:pPr>
              <a:defRPr/>
            </a:pPr>
            <a:fld id="{90DAD637-B407-45DD-9B86-62D3E2817B24}" type="slidenum">
              <a:rPr lang="en-US" smtClean="0"/>
              <a:pPr>
                <a:defRPr/>
              </a:pPr>
              <a:t>3</a:t>
            </a:fld>
            <a:endParaRPr lang="en-US"/>
          </a:p>
        </p:txBody>
      </p:sp>
      <p:sp>
        <p:nvSpPr>
          <p:cNvPr id="5" name="TextBox 4"/>
          <p:cNvSpPr txBox="1"/>
          <p:nvPr/>
        </p:nvSpPr>
        <p:spPr>
          <a:xfrm>
            <a:off x="1142976" y="357166"/>
            <a:ext cx="7072362" cy="646331"/>
          </a:xfrm>
          <a:prstGeom prst="rect">
            <a:avLst/>
          </a:prstGeom>
          <a:noFill/>
        </p:spPr>
        <p:txBody>
          <a:bodyPr wrap="square" rtlCol="0">
            <a:spAutoFit/>
          </a:bodyPr>
          <a:lstStyle/>
          <a:p>
            <a:pPr algn="ctr"/>
            <a:r>
              <a:rPr lang="en-IN" b="1" dirty="0" smtClean="0"/>
              <a:t>Bytes of Dr. </a:t>
            </a:r>
            <a:r>
              <a:rPr lang="en-IN" b="1" dirty="0" err="1" smtClean="0"/>
              <a:t>Achal</a:t>
            </a:r>
            <a:r>
              <a:rPr lang="en-IN" b="1" dirty="0" smtClean="0"/>
              <a:t> </a:t>
            </a:r>
            <a:r>
              <a:rPr lang="en-IN" b="1" dirty="0" err="1" smtClean="0"/>
              <a:t>Bhagat</a:t>
            </a:r>
            <a:r>
              <a:rPr lang="en-IN" b="1" dirty="0" smtClean="0"/>
              <a:t>, Mental Health Expert </a:t>
            </a:r>
          </a:p>
          <a:p>
            <a:pPr algn="ctr"/>
            <a:r>
              <a:rPr lang="en-IN" b="1" dirty="0" smtClean="0"/>
              <a:t>(Video to play here)</a:t>
            </a:r>
            <a:endParaRPr lang="en-US" b="1" dirty="0"/>
          </a:p>
        </p:txBody>
      </p:sp>
    </p:spTree>
    <p:extLst>
      <p:ext uri="{BB962C8B-B14F-4D97-AF65-F5344CB8AC3E}">
        <p14:creationId xmlns="" xmlns:p14="http://schemas.microsoft.com/office/powerpoint/2010/main" val="24359093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3" descr="stickfiguressecond"/>
          <p:cNvPicPr>
            <a:picLocks noGrp="1" noChangeAspect="1" noChangeArrowheads="1"/>
          </p:cNvPicPr>
          <p:nvPr>
            <p:ph idx="4294967295"/>
          </p:nvPr>
        </p:nvPicPr>
        <p:blipFill>
          <a:blip r:embed="rId3"/>
          <a:srcRect/>
          <a:stretch>
            <a:fillRect/>
          </a:stretch>
        </p:blipFill>
        <p:spPr>
          <a:xfrm>
            <a:off x="384340" y="1828800"/>
            <a:ext cx="8454860" cy="4932000"/>
          </a:xfrm>
        </p:spPr>
      </p:pic>
      <p:sp>
        <p:nvSpPr>
          <p:cNvPr id="56323" name="TextBox 1"/>
          <p:cNvSpPr txBox="1">
            <a:spLocks noChangeArrowheads="1"/>
          </p:cNvSpPr>
          <p:nvPr/>
        </p:nvSpPr>
        <p:spPr bwMode="auto">
          <a:xfrm>
            <a:off x="381000" y="371475"/>
            <a:ext cx="8458200" cy="1292662"/>
          </a:xfrm>
          <a:prstGeom prst="rect">
            <a:avLst/>
          </a:prstGeom>
          <a:noFill/>
          <a:ln w="9525">
            <a:noFill/>
            <a:miter lim="800000"/>
            <a:headEnd/>
            <a:tailEnd/>
          </a:ln>
        </p:spPr>
        <p:txBody>
          <a:bodyPr>
            <a:spAutoFit/>
          </a:bodyPr>
          <a:lstStyle/>
          <a:p>
            <a:pPr algn="ctr"/>
            <a:r>
              <a:rPr lang="en-IN" sz="2600" b="1" i="1" dirty="0">
                <a:solidFill>
                  <a:srgbClr val="C00000"/>
                </a:solidFill>
                <a:latin typeface="Constantia" pitchFamily="18" charset="0"/>
              </a:rPr>
              <a:t>Every </a:t>
            </a:r>
            <a:r>
              <a:rPr lang="en-IN" sz="2600" b="1" i="1" dirty="0" smtClean="0">
                <a:solidFill>
                  <a:srgbClr val="C00000"/>
                </a:solidFill>
                <a:latin typeface="Constantia" pitchFamily="18" charset="0"/>
              </a:rPr>
              <a:t>second </a:t>
            </a:r>
            <a:r>
              <a:rPr lang="en-IN" sz="2600" b="1" i="1" dirty="0">
                <a:solidFill>
                  <a:srgbClr val="C00000"/>
                </a:solidFill>
                <a:latin typeface="Constantia" pitchFamily="18" charset="0"/>
              </a:rPr>
              <a:t>child/ young person reported some form of sexual victimization…(Ministry of Women and Child Development)</a:t>
            </a:r>
            <a:endParaRPr lang="en-GB" sz="2600" b="1" i="1" dirty="0">
              <a:solidFill>
                <a:srgbClr val="C00000"/>
              </a:solidFill>
              <a:latin typeface="Constantia" pitchFamily="18" charset="0"/>
            </a:endParaRPr>
          </a:p>
        </p:txBody>
      </p:sp>
      <p:sp>
        <p:nvSpPr>
          <p:cNvPr id="3" name="Slide Number Placeholder 2"/>
          <p:cNvSpPr>
            <a:spLocks noGrp="1"/>
          </p:cNvSpPr>
          <p:nvPr>
            <p:ph type="sldNum" sz="quarter" idx="12"/>
          </p:nvPr>
        </p:nvSpPr>
        <p:spPr>
          <a:xfrm>
            <a:off x="3786182" y="6421461"/>
            <a:ext cx="1828800" cy="365125"/>
          </a:xfrm>
        </p:spPr>
        <p:txBody>
          <a:bodyPr/>
          <a:lstStyle/>
          <a:p>
            <a:pPr>
              <a:defRPr/>
            </a:pPr>
            <a:fld id="{4C40EF6E-5A7F-44C3-8ED8-3971D8E195C0}" type="slidenum">
              <a:rPr lang="en-US"/>
              <a:pPr>
                <a:defRPr/>
              </a:pPr>
              <a:t>30</a:t>
            </a:fld>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5B9EEC7-9709-470F-AADF-7BA0E3102894}" type="slidenum">
              <a:rPr lang="en-US" smtClean="0"/>
              <a:pPr>
                <a:defRPr/>
              </a:pPr>
              <a:t>31</a:t>
            </a:fld>
            <a:endParaRPr lang="en-US"/>
          </a:p>
        </p:txBody>
      </p:sp>
      <p:sp>
        <p:nvSpPr>
          <p:cNvPr id="3" name="TextBox 1"/>
          <p:cNvSpPr txBox="1">
            <a:spLocks noChangeArrowheads="1"/>
          </p:cNvSpPr>
          <p:nvPr/>
        </p:nvSpPr>
        <p:spPr bwMode="auto">
          <a:xfrm>
            <a:off x="381000" y="371475"/>
            <a:ext cx="8458200" cy="492443"/>
          </a:xfrm>
          <a:prstGeom prst="rect">
            <a:avLst/>
          </a:prstGeom>
          <a:noFill/>
          <a:ln w="9525">
            <a:noFill/>
            <a:miter lim="800000"/>
            <a:headEnd/>
            <a:tailEnd/>
          </a:ln>
        </p:spPr>
        <p:txBody>
          <a:bodyPr>
            <a:spAutoFit/>
          </a:bodyPr>
          <a:lstStyle/>
          <a:p>
            <a:pPr algn="ctr"/>
            <a:r>
              <a:rPr lang="en-IN" sz="2600" b="1" i="1" dirty="0">
                <a:solidFill>
                  <a:srgbClr val="C00000"/>
                </a:solidFill>
                <a:latin typeface="Constantia" pitchFamily="18" charset="0"/>
              </a:rPr>
              <a:t>Screen as an alternative measure</a:t>
            </a:r>
            <a:endParaRPr lang="en-GB" sz="2600" b="1" i="1" dirty="0">
              <a:solidFill>
                <a:srgbClr val="C00000"/>
              </a:solidFill>
              <a:latin typeface="Constantia" pitchFamily="18" charset="0"/>
            </a:endParaRPr>
          </a:p>
        </p:txBody>
      </p:sp>
      <p:pic>
        <p:nvPicPr>
          <p:cNvPr id="4" name="Picture 3" descr="SCREEN-128-Special-measures-F.-Cameron-2019-1400px.jpg"/>
          <p:cNvPicPr>
            <a:picLocks/>
          </p:cNvPicPr>
          <p:nvPr/>
        </p:nvPicPr>
        <p:blipFill>
          <a:blip r:embed="rId2"/>
          <a:stretch>
            <a:fillRect/>
          </a:stretch>
        </p:blipFill>
        <p:spPr>
          <a:xfrm>
            <a:off x="1016000" y="1357298"/>
            <a:ext cx="7112000" cy="4212000"/>
          </a:xfrm>
          <a:prstGeom prst="rect">
            <a:avLst/>
          </a:prstGeom>
        </p:spPr>
      </p:pic>
      <p:sp>
        <p:nvSpPr>
          <p:cNvPr id="5" name="TextBox 4"/>
          <p:cNvSpPr txBox="1">
            <a:spLocks noChangeArrowheads="1"/>
          </p:cNvSpPr>
          <p:nvPr/>
        </p:nvSpPr>
        <p:spPr bwMode="auto">
          <a:xfrm>
            <a:off x="8072462" y="5214950"/>
            <a:ext cx="612775" cy="708025"/>
          </a:xfrm>
          <a:prstGeom prst="rect">
            <a:avLst/>
          </a:prstGeom>
          <a:noFill/>
          <a:ln w="9525">
            <a:noFill/>
            <a:miter lim="800000"/>
            <a:headEnd/>
            <a:tailEnd/>
          </a:ln>
        </p:spPr>
        <p:txBody>
          <a:bodyPr>
            <a:spAutoFit/>
          </a:bodyPr>
          <a:lstStyle/>
          <a:p>
            <a:r>
              <a:rPr lang="en-IN" sz="4000" b="1" dirty="0"/>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5B9EEC7-9709-470F-AADF-7BA0E3102894}" type="slidenum">
              <a:rPr lang="en-US" smtClean="0"/>
              <a:pPr>
                <a:defRPr/>
              </a:pPr>
              <a:t>32</a:t>
            </a:fld>
            <a:endParaRPr lang="en-US"/>
          </a:p>
        </p:txBody>
      </p:sp>
      <p:pic>
        <p:nvPicPr>
          <p:cNvPr id="3" name="Picture 2" descr="stc_a_public_waiting_room.jpg"/>
          <p:cNvPicPr>
            <a:picLocks noChangeAspect="1"/>
          </p:cNvPicPr>
          <p:nvPr/>
        </p:nvPicPr>
        <p:blipFill>
          <a:blip r:embed="rId2"/>
          <a:stretch>
            <a:fillRect/>
          </a:stretch>
        </p:blipFill>
        <p:spPr>
          <a:xfrm>
            <a:off x="1320800" y="990600"/>
            <a:ext cx="6502400" cy="4876800"/>
          </a:xfrm>
          <a:prstGeom prst="rect">
            <a:avLst/>
          </a:prstGeom>
        </p:spPr>
      </p:pic>
      <p:sp>
        <p:nvSpPr>
          <p:cNvPr id="4" name="TextBox 3"/>
          <p:cNvSpPr txBox="1">
            <a:spLocks noChangeArrowheads="1"/>
          </p:cNvSpPr>
          <p:nvPr/>
        </p:nvSpPr>
        <p:spPr bwMode="auto">
          <a:xfrm>
            <a:off x="7929586" y="5643578"/>
            <a:ext cx="612775" cy="708025"/>
          </a:xfrm>
          <a:prstGeom prst="rect">
            <a:avLst/>
          </a:prstGeom>
          <a:noFill/>
          <a:ln w="9525">
            <a:noFill/>
            <a:miter lim="800000"/>
            <a:headEnd/>
            <a:tailEnd/>
          </a:ln>
        </p:spPr>
        <p:txBody>
          <a:bodyPr>
            <a:spAutoFit/>
          </a:bodyPr>
          <a:lstStyle/>
          <a:p>
            <a:r>
              <a:rPr lang="en-IN" sz="4000" b="1" dirty="0"/>
              <a:t>...</a:t>
            </a:r>
          </a:p>
        </p:txBody>
      </p:sp>
      <p:sp>
        <p:nvSpPr>
          <p:cNvPr id="5" name="TextBox 4"/>
          <p:cNvSpPr txBox="1">
            <a:spLocks noChangeArrowheads="1"/>
          </p:cNvSpPr>
          <p:nvPr/>
        </p:nvSpPr>
        <p:spPr bwMode="auto">
          <a:xfrm>
            <a:off x="928662" y="428604"/>
            <a:ext cx="612775" cy="708025"/>
          </a:xfrm>
          <a:prstGeom prst="rect">
            <a:avLst/>
          </a:prstGeom>
          <a:noFill/>
          <a:ln w="9525">
            <a:noFill/>
            <a:miter lim="800000"/>
            <a:headEnd/>
            <a:tailEnd/>
          </a:ln>
        </p:spPr>
        <p:txBody>
          <a:bodyPr>
            <a:spAutoFit/>
          </a:bodyPr>
          <a:lstStyle/>
          <a:p>
            <a:r>
              <a:rPr lang="en-IN" sz="4000" b="1" dirty="0"/>
              <a: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5B9EEC7-9709-470F-AADF-7BA0E3102894}" type="slidenum">
              <a:rPr lang="en-US" smtClean="0"/>
              <a:pPr>
                <a:defRPr/>
              </a:pPr>
              <a:t>33</a:t>
            </a:fld>
            <a:endParaRPr lang="en-US"/>
          </a:p>
        </p:txBody>
      </p:sp>
      <p:pic>
        <p:nvPicPr>
          <p:cNvPr id="3" name="Picture 2" descr="stc_screens_in_place_in_a_court_room.jpg"/>
          <p:cNvPicPr>
            <a:picLocks noChangeAspect="1"/>
          </p:cNvPicPr>
          <p:nvPr/>
        </p:nvPicPr>
        <p:blipFill>
          <a:blip r:embed="rId2"/>
          <a:stretch>
            <a:fillRect/>
          </a:stretch>
        </p:blipFill>
        <p:spPr>
          <a:xfrm>
            <a:off x="1320800" y="990600"/>
            <a:ext cx="6502400" cy="4876800"/>
          </a:xfrm>
          <a:prstGeom prst="rect">
            <a:avLst/>
          </a:prstGeom>
        </p:spPr>
      </p:pic>
      <p:sp>
        <p:nvSpPr>
          <p:cNvPr id="4" name="TextBox 3"/>
          <p:cNvSpPr txBox="1">
            <a:spLocks noChangeArrowheads="1"/>
          </p:cNvSpPr>
          <p:nvPr/>
        </p:nvSpPr>
        <p:spPr bwMode="auto">
          <a:xfrm>
            <a:off x="714348" y="357166"/>
            <a:ext cx="612775" cy="708025"/>
          </a:xfrm>
          <a:prstGeom prst="rect">
            <a:avLst/>
          </a:prstGeom>
          <a:noFill/>
          <a:ln w="9525">
            <a:noFill/>
            <a:miter lim="800000"/>
            <a:headEnd/>
            <a:tailEnd/>
          </a:ln>
        </p:spPr>
        <p:txBody>
          <a:bodyPr>
            <a:spAutoFit/>
          </a:bodyPr>
          <a:lstStyle/>
          <a:p>
            <a:r>
              <a:rPr lang="en-IN" sz="4000" b="1" dirty="0"/>
              <a:t>...</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pPr>
              <a:defRPr/>
            </a:pPr>
            <a:fld id="{587DFCED-9F55-4C71-AC98-BBF2DE81D62E}" type="slidenum">
              <a:rPr lang="en-US"/>
              <a:pPr>
                <a:defRPr/>
              </a:pPr>
              <a:t>34</a:t>
            </a:fld>
            <a:endParaRPr lang="en-US"/>
          </a:p>
        </p:txBody>
      </p:sp>
      <p:sp>
        <p:nvSpPr>
          <p:cNvPr id="3" name="Content Placeholder 2"/>
          <p:cNvSpPr>
            <a:spLocks noGrp="1"/>
          </p:cNvSpPr>
          <p:nvPr>
            <p:ph sz="quarter" idx="13"/>
          </p:nvPr>
        </p:nvSpPr>
        <p:spPr>
          <a:xfrm>
            <a:off x="1752600" y="1679580"/>
            <a:ext cx="6019800" cy="2392362"/>
          </a:xfrm>
        </p:spPr>
        <p:txBody>
          <a:bodyPr rtlCol="0">
            <a:normAutofit/>
          </a:bodyPr>
          <a:lstStyle/>
          <a:p>
            <a:pPr marL="0" indent="0" algn="just" eaLnBrk="1" fontAlgn="auto" hangingPunct="1">
              <a:spcAft>
                <a:spcPts val="0"/>
              </a:spcAft>
              <a:buClr>
                <a:schemeClr val="accent3"/>
              </a:buClr>
              <a:buFont typeface="Wingdings 2"/>
              <a:buNone/>
              <a:defRPr/>
            </a:pPr>
            <a:r>
              <a:rPr lang="en-US" i="1" dirty="0">
                <a:solidFill>
                  <a:schemeClr val="tx2">
                    <a:lumMod val="50000"/>
                  </a:schemeClr>
                </a:solidFill>
                <a:latin typeface="Constantia" pitchFamily="18" charset="0"/>
              </a:rPr>
              <a:t>"No violence against children is justifiable and all violence against children is preventable.”</a:t>
            </a:r>
          </a:p>
          <a:p>
            <a:pPr marL="0" indent="0" algn="r" eaLnBrk="1" fontAlgn="auto" hangingPunct="1">
              <a:spcAft>
                <a:spcPts val="0"/>
              </a:spcAft>
              <a:buClr>
                <a:schemeClr val="accent3"/>
              </a:buClr>
              <a:buFont typeface="Wingdings 2"/>
              <a:buNone/>
              <a:defRPr/>
            </a:pPr>
            <a:r>
              <a:rPr lang="en-US" i="1" dirty="0">
                <a:solidFill>
                  <a:schemeClr val="tx2">
                    <a:lumMod val="50000"/>
                  </a:schemeClr>
                </a:solidFill>
                <a:latin typeface="Constantia" pitchFamily="18" charset="0"/>
              </a:rPr>
              <a:t>Prof. Paulo </a:t>
            </a:r>
            <a:r>
              <a:rPr lang="en-US" i="1" dirty="0" err="1">
                <a:solidFill>
                  <a:schemeClr val="tx2">
                    <a:lumMod val="50000"/>
                  </a:schemeClr>
                </a:solidFill>
                <a:latin typeface="Constantia" pitchFamily="18" charset="0"/>
              </a:rPr>
              <a:t>Pinheiro</a:t>
            </a:r>
            <a:endParaRPr lang="en-US" dirty="0">
              <a:solidFill>
                <a:schemeClr val="tx2">
                  <a:lumMod val="50000"/>
                </a:schemeClr>
              </a:solidFill>
              <a:latin typeface="Constantia" pitchFamily="18" charset="0"/>
            </a:endParaRPr>
          </a:p>
          <a:p>
            <a:pPr marL="274320" indent="-274320" eaLnBrk="1" fontAlgn="auto" hangingPunct="1">
              <a:spcAft>
                <a:spcPts val="0"/>
              </a:spcAft>
              <a:buClr>
                <a:schemeClr val="accent3"/>
              </a:buClr>
              <a:buFont typeface="Wingdings 2"/>
              <a:buNone/>
              <a:defRPr/>
            </a:pPr>
            <a:endParaRPr lang="en-US" dirty="0">
              <a:solidFill>
                <a:schemeClr val="tx2">
                  <a:lumMod val="50000"/>
                </a:schemeClr>
              </a:solidFill>
              <a:latin typeface="Constantia" pitchFamily="18" charset="0"/>
            </a:endParaRPr>
          </a:p>
        </p:txBody>
      </p:sp>
      <p:sp>
        <p:nvSpPr>
          <p:cNvPr id="57348" name="Text Box 4"/>
          <p:cNvSpPr txBox="1">
            <a:spLocks noChangeArrowheads="1"/>
          </p:cNvSpPr>
          <p:nvPr/>
        </p:nvSpPr>
        <p:spPr bwMode="auto">
          <a:xfrm>
            <a:off x="1762148" y="3357562"/>
            <a:ext cx="6096000" cy="1785104"/>
          </a:xfrm>
          <a:prstGeom prst="rect">
            <a:avLst/>
          </a:prstGeom>
          <a:noFill/>
          <a:ln w="9525">
            <a:noFill/>
            <a:miter lim="800000"/>
            <a:headEnd/>
            <a:tailEnd/>
          </a:ln>
        </p:spPr>
        <p:txBody>
          <a:bodyPr wrap="square">
            <a:spAutoFit/>
          </a:bodyPr>
          <a:lstStyle/>
          <a:p>
            <a:r>
              <a:rPr lang="en-US" sz="2200" i="1" dirty="0">
                <a:latin typeface="Constantia" pitchFamily="18" charset="0"/>
              </a:rPr>
              <a:t>"Even a minor event in the life of a child is an event of that child's world and thus a world event." –</a:t>
            </a:r>
          </a:p>
          <a:p>
            <a:pPr algn="r"/>
            <a:r>
              <a:rPr lang="en-US" sz="2200" i="1" dirty="0">
                <a:latin typeface="Constantia" pitchFamily="18" charset="0"/>
              </a:rPr>
              <a:t>Gaston </a:t>
            </a:r>
            <a:r>
              <a:rPr lang="en-US" sz="2200" i="1" dirty="0" err="1">
                <a:latin typeface="Constantia" pitchFamily="18" charset="0"/>
              </a:rPr>
              <a:t>Bachelard</a:t>
            </a:r>
            <a:r>
              <a:rPr lang="en-US" sz="2200" i="1" dirty="0">
                <a:latin typeface="Constantia" pitchFamily="18" charset="0"/>
              </a:rPr>
              <a:t>, French Philosopher</a:t>
            </a:r>
            <a:br>
              <a:rPr lang="en-US" sz="2200" i="1" dirty="0">
                <a:latin typeface="Constantia" pitchFamily="18" charset="0"/>
              </a:rPr>
            </a:br>
            <a:r>
              <a:rPr lang="en-US" sz="2200" i="1" dirty="0">
                <a:latin typeface="Constantia" pitchFamily="18" charset="0"/>
              </a:rPr>
              <a:t>1884-1962'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447800" y="2332061"/>
            <a:ext cx="6477000" cy="4525963"/>
          </a:xfrm>
        </p:spPr>
        <p:txBody>
          <a:bodyPr rtlCol="0">
            <a:normAutofit/>
          </a:bodyPr>
          <a:lstStyle/>
          <a:p>
            <a:pPr indent="-182880" algn="just" eaLnBrk="1" fontAlgn="auto" hangingPunct="1">
              <a:buClr>
                <a:srgbClr val="003399"/>
              </a:buClr>
              <a:buFont typeface="Arial" pitchFamily="34" charset="0"/>
              <a:buChar char="•"/>
              <a:defRPr/>
            </a:pPr>
            <a:r>
              <a:rPr lang="en-US" dirty="0">
                <a:solidFill>
                  <a:schemeClr val="tx2">
                    <a:lumMod val="50000"/>
                  </a:schemeClr>
                </a:solidFill>
                <a:latin typeface="Constantia" pitchFamily="18" charset="0"/>
                <a:cs typeface="Arial" pitchFamily="34" charset="0"/>
              </a:rPr>
              <a:t>Section 715.1 of the </a:t>
            </a:r>
            <a:r>
              <a:rPr lang="en-US" i="1" dirty="0">
                <a:solidFill>
                  <a:schemeClr val="tx2">
                    <a:lumMod val="50000"/>
                  </a:schemeClr>
                </a:solidFill>
                <a:latin typeface="Constantia" pitchFamily="18" charset="0"/>
                <a:cs typeface="Arial" pitchFamily="34" charset="0"/>
              </a:rPr>
              <a:t>Criminal Code of Canada </a:t>
            </a:r>
            <a:r>
              <a:rPr lang="en-US" dirty="0">
                <a:solidFill>
                  <a:schemeClr val="tx2">
                    <a:lumMod val="50000"/>
                  </a:schemeClr>
                </a:solidFill>
                <a:latin typeface="Constantia" pitchFamily="18" charset="0"/>
                <a:cs typeface="Arial" pitchFamily="34" charset="0"/>
              </a:rPr>
              <a:t>permits a pre-recorded video taped statement of a child witness to be read as his testimony. </a:t>
            </a:r>
          </a:p>
          <a:p>
            <a:pPr indent="-182880" algn="just" eaLnBrk="1" fontAlgn="auto" hangingPunct="1">
              <a:buClr>
                <a:srgbClr val="003399"/>
              </a:buClr>
              <a:buFont typeface="Georgia" pitchFamily="18" charset="0"/>
              <a:buNone/>
              <a:defRPr/>
            </a:pPr>
            <a:endParaRPr lang="en-US" dirty="0">
              <a:solidFill>
                <a:schemeClr val="tx2">
                  <a:lumMod val="50000"/>
                </a:schemeClr>
              </a:solidFill>
              <a:latin typeface="Constantia" pitchFamily="18" charset="0"/>
              <a:cs typeface="Arial" pitchFamily="34" charset="0"/>
            </a:endParaRPr>
          </a:p>
          <a:p>
            <a:pPr indent="-182880" algn="just" eaLnBrk="1" fontAlgn="auto" hangingPunct="1">
              <a:buClr>
                <a:srgbClr val="003399"/>
              </a:buClr>
              <a:buFont typeface="Arial" pitchFamily="34" charset="0"/>
              <a:buChar char="•"/>
              <a:defRPr/>
            </a:pPr>
            <a:r>
              <a:rPr lang="en-US" dirty="0">
                <a:solidFill>
                  <a:schemeClr val="tx2">
                    <a:lumMod val="50000"/>
                  </a:schemeClr>
                </a:solidFill>
                <a:latin typeface="Constantia" pitchFamily="18" charset="0"/>
                <a:cs typeface="Arial" pitchFamily="34" charset="0"/>
              </a:rPr>
              <a:t>Some day our legislation shall meaningfully incorporate such provisions, especially in view of the scientific development !!!</a:t>
            </a:r>
          </a:p>
          <a:p>
            <a:pPr indent="-182880" eaLnBrk="1" fontAlgn="auto" hangingPunct="1">
              <a:buClr>
                <a:srgbClr val="003399"/>
              </a:buClr>
              <a:buFont typeface="Georgia" pitchFamily="18" charset="0"/>
              <a:buNone/>
              <a:defRPr/>
            </a:pPr>
            <a:endParaRPr lang="en-US" dirty="0">
              <a:solidFill>
                <a:schemeClr val="tx2">
                  <a:lumMod val="50000"/>
                </a:schemeClr>
              </a:solidFill>
              <a:latin typeface="Constantia" pitchFamily="18" charset="0"/>
            </a:endParaRPr>
          </a:p>
        </p:txBody>
      </p:sp>
      <p:sp>
        <p:nvSpPr>
          <p:cNvPr id="4" name="Slide Number Placeholder 3"/>
          <p:cNvSpPr>
            <a:spLocks noGrp="1"/>
          </p:cNvSpPr>
          <p:nvPr>
            <p:ph type="sldNum" sz="quarter" idx="16"/>
          </p:nvPr>
        </p:nvSpPr>
        <p:spPr/>
        <p:txBody>
          <a:bodyPr/>
          <a:lstStyle/>
          <a:p>
            <a:pPr>
              <a:defRPr/>
            </a:pPr>
            <a:fld id="{EDAF44CA-8659-45EC-9F98-614516199017}" type="slidenum">
              <a:rPr lang="en-US"/>
              <a:pPr>
                <a:defRPr/>
              </a:pPr>
              <a:t>35</a:t>
            </a:fld>
            <a:endParaRPr lang="en-US"/>
          </a:p>
        </p:txBody>
      </p:sp>
      <p:sp>
        <p:nvSpPr>
          <p:cNvPr id="58372" name="TextBox 5"/>
          <p:cNvSpPr txBox="1">
            <a:spLocks noChangeArrowheads="1"/>
          </p:cNvSpPr>
          <p:nvPr/>
        </p:nvSpPr>
        <p:spPr bwMode="auto">
          <a:xfrm>
            <a:off x="3352800" y="1579235"/>
            <a:ext cx="2227919" cy="492443"/>
          </a:xfrm>
          <a:prstGeom prst="rect">
            <a:avLst/>
          </a:prstGeom>
          <a:noFill/>
          <a:ln w="9525">
            <a:noFill/>
            <a:miter lim="800000"/>
            <a:headEnd/>
            <a:tailEnd/>
          </a:ln>
        </p:spPr>
        <p:txBody>
          <a:bodyPr wrap="none">
            <a:spAutoFit/>
          </a:bodyPr>
          <a:lstStyle/>
          <a:p>
            <a:pPr algn="ctr"/>
            <a:r>
              <a:rPr lang="en-IN" sz="2600" b="1" i="1" dirty="0">
                <a:solidFill>
                  <a:srgbClr val="C00000"/>
                </a:solidFill>
                <a:latin typeface="Constantia" pitchFamily="18" charset="0"/>
              </a:rPr>
              <a:t>Way Forward</a:t>
            </a:r>
            <a:endParaRPr lang="en-GB" sz="2600" b="1" i="1" dirty="0">
              <a:solidFill>
                <a:srgbClr val="C00000"/>
              </a:solidFill>
              <a:latin typeface="Constantia"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447800" y="1524000"/>
            <a:ext cx="6477000" cy="4114800"/>
          </a:xfrm>
        </p:spPr>
        <p:txBody>
          <a:bodyPr rtlCol="0">
            <a:normAutofit lnSpcReduction="10000"/>
          </a:bodyPr>
          <a:lstStyle/>
          <a:p>
            <a:pPr indent="-182880" algn="just" eaLnBrk="1" fontAlgn="auto" hangingPunct="1">
              <a:buClr>
                <a:srgbClr val="003399"/>
              </a:buClr>
              <a:buFont typeface="Arial" pitchFamily="34" charset="0"/>
              <a:buChar char="•"/>
              <a:defRPr/>
            </a:pPr>
            <a:r>
              <a:rPr lang="en-US" dirty="0">
                <a:solidFill>
                  <a:schemeClr val="tx2">
                    <a:lumMod val="50000"/>
                  </a:schemeClr>
                </a:solidFill>
                <a:latin typeface="Constantia" pitchFamily="18" charset="0"/>
                <a:cs typeface="Arial" pitchFamily="34" charset="0"/>
              </a:rPr>
              <a:t>Justice </a:t>
            </a:r>
            <a:r>
              <a:rPr lang="en-US" dirty="0" err="1">
                <a:solidFill>
                  <a:schemeClr val="tx2">
                    <a:lumMod val="50000"/>
                  </a:schemeClr>
                </a:solidFill>
                <a:latin typeface="Constantia" pitchFamily="18" charset="0"/>
                <a:cs typeface="Arial" pitchFamily="34" charset="0"/>
              </a:rPr>
              <a:t>Altamas</a:t>
            </a:r>
            <a:r>
              <a:rPr lang="en-US" dirty="0">
                <a:solidFill>
                  <a:schemeClr val="tx2">
                    <a:lumMod val="50000"/>
                  </a:schemeClr>
                </a:solidFill>
                <a:latin typeface="Constantia" pitchFamily="18" charset="0"/>
                <a:cs typeface="Arial" pitchFamily="34" charset="0"/>
              </a:rPr>
              <a:t> </a:t>
            </a:r>
            <a:r>
              <a:rPr lang="en-US" dirty="0" err="1">
                <a:solidFill>
                  <a:schemeClr val="tx2">
                    <a:lumMod val="50000"/>
                  </a:schemeClr>
                </a:solidFill>
                <a:latin typeface="Constantia" pitchFamily="18" charset="0"/>
                <a:cs typeface="Arial" pitchFamily="34" charset="0"/>
              </a:rPr>
              <a:t>Kabir</a:t>
            </a:r>
            <a:r>
              <a:rPr lang="en-US" dirty="0">
                <a:solidFill>
                  <a:schemeClr val="tx2">
                    <a:lumMod val="50000"/>
                  </a:schemeClr>
                </a:solidFill>
                <a:latin typeface="Constantia" pitchFamily="18" charset="0"/>
                <a:cs typeface="Arial" pitchFamily="34" charset="0"/>
              </a:rPr>
              <a:t>, Chief Justice of India at the inauguration ceremony said: "</a:t>
            </a:r>
            <a:r>
              <a:rPr lang="en-US" i="1" dirty="0">
                <a:solidFill>
                  <a:schemeClr val="tx2">
                    <a:lumMod val="50000"/>
                  </a:schemeClr>
                </a:solidFill>
                <a:latin typeface="Constantia" pitchFamily="18" charset="0"/>
                <a:cs typeface="Arial" pitchFamily="34" charset="0"/>
              </a:rPr>
              <a:t>When we get intimidated, think of how a child would feel when faced with lawyers and judges.”</a:t>
            </a:r>
          </a:p>
          <a:p>
            <a:pPr indent="-182880" algn="just" eaLnBrk="1" fontAlgn="auto" hangingPunct="1">
              <a:buClr>
                <a:srgbClr val="003399"/>
              </a:buClr>
              <a:buFont typeface="Georgia" pitchFamily="18" charset="0"/>
              <a:buNone/>
              <a:defRPr/>
            </a:pPr>
            <a:endParaRPr lang="en-US" dirty="0">
              <a:solidFill>
                <a:schemeClr val="tx2">
                  <a:lumMod val="50000"/>
                </a:schemeClr>
              </a:solidFill>
              <a:latin typeface="Constantia" pitchFamily="18" charset="0"/>
              <a:cs typeface="Arial" pitchFamily="34" charset="0"/>
            </a:endParaRPr>
          </a:p>
          <a:p>
            <a:pPr indent="-182880" algn="just" eaLnBrk="1" fontAlgn="auto" hangingPunct="1">
              <a:buClr>
                <a:srgbClr val="003399"/>
              </a:buClr>
              <a:buFont typeface="Arial" pitchFamily="34" charset="0"/>
              <a:buChar char="•"/>
              <a:defRPr/>
            </a:pPr>
            <a:r>
              <a:rPr lang="en-US" dirty="0" smtClean="0">
                <a:solidFill>
                  <a:schemeClr val="tx2">
                    <a:lumMod val="50000"/>
                  </a:schemeClr>
                </a:solidFill>
                <a:latin typeface="Constantia" pitchFamily="18" charset="0"/>
                <a:cs typeface="Arial" pitchFamily="34" charset="0"/>
              </a:rPr>
              <a:t>Justice A K </a:t>
            </a:r>
            <a:r>
              <a:rPr lang="en-US" dirty="0" err="1" smtClean="0">
                <a:solidFill>
                  <a:schemeClr val="tx2">
                    <a:lumMod val="50000"/>
                  </a:schemeClr>
                </a:solidFill>
                <a:latin typeface="Constantia" pitchFamily="18" charset="0"/>
                <a:cs typeface="Arial" pitchFamily="34" charset="0"/>
              </a:rPr>
              <a:t>Sikri</a:t>
            </a:r>
            <a:r>
              <a:rPr lang="en-US" dirty="0" smtClean="0">
                <a:solidFill>
                  <a:schemeClr val="tx2">
                    <a:lumMod val="50000"/>
                  </a:schemeClr>
                </a:solidFill>
                <a:latin typeface="Constantia" pitchFamily="18" charset="0"/>
                <a:cs typeface="Arial" pitchFamily="34" charset="0"/>
              </a:rPr>
              <a:t>, Former Supreme Court Judge when he was Acting </a:t>
            </a:r>
            <a:r>
              <a:rPr lang="en-US" dirty="0">
                <a:solidFill>
                  <a:schemeClr val="tx2">
                    <a:lumMod val="50000"/>
                  </a:schemeClr>
                </a:solidFill>
                <a:latin typeface="Constantia" pitchFamily="18" charset="0"/>
                <a:cs typeface="Arial" pitchFamily="34" charset="0"/>
              </a:rPr>
              <a:t>Chief Justice of the Delhi High Court, </a:t>
            </a:r>
            <a:r>
              <a:rPr lang="en-US" dirty="0" smtClean="0">
                <a:solidFill>
                  <a:schemeClr val="tx2">
                    <a:lumMod val="50000"/>
                  </a:schemeClr>
                </a:solidFill>
                <a:latin typeface="Constantia" pitchFamily="18" charset="0"/>
                <a:cs typeface="Arial" pitchFamily="34" charset="0"/>
              </a:rPr>
              <a:t>said</a:t>
            </a:r>
            <a:r>
              <a:rPr lang="en-US" dirty="0">
                <a:solidFill>
                  <a:schemeClr val="tx2">
                    <a:lumMod val="50000"/>
                  </a:schemeClr>
                </a:solidFill>
                <a:latin typeface="Constantia" pitchFamily="18" charset="0"/>
                <a:cs typeface="Arial" pitchFamily="34" charset="0"/>
              </a:rPr>
              <a:t>: "</a:t>
            </a:r>
            <a:r>
              <a:rPr lang="en-US" i="1" dirty="0">
                <a:solidFill>
                  <a:schemeClr val="tx2">
                    <a:lumMod val="50000"/>
                  </a:schemeClr>
                </a:solidFill>
                <a:latin typeface="Constantia" pitchFamily="18" charset="0"/>
                <a:cs typeface="Arial" pitchFamily="34" charset="0"/>
              </a:rPr>
              <a:t>The witness is the eyes and ears of the court. As such, it is our job to see that children are treated fairly, their voice is heard and their confidence in judicial services is maintained.</a:t>
            </a:r>
            <a:r>
              <a:rPr lang="en-US" dirty="0">
                <a:solidFill>
                  <a:schemeClr val="tx2">
                    <a:lumMod val="50000"/>
                  </a:schemeClr>
                </a:solidFill>
                <a:latin typeface="Constantia" pitchFamily="18" charset="0"/>
                <a:cs typeface="Arial" pitchFamily="34" charset="0"/>
              </a:rPr>
              <a:t>” </a:t>
            </a:r>
            <a:r>
              <a:rPr lang="en-US" sz="2000" dirty="0">
                <a:solidFill>
                  <a:schemeClr val="tx2">
                    <a:lumMod val="50000"/>
                  </a:schemeClr>
                </a:solidFill>
                <a:latin typeface="Constantia" pitchFamily="18" charset="0"/>
                <a:cs typeface="Arial" pitchFamily="34" charset="0"/>
              </a:rPr>
              <a:t>(As quoted by Times of India)</a:t>
            </a:r>
          </a:p>
          <a:p>
            <a:pPr indent="-182880" eaLnBrk="1" fontAlgn="auto" hangingPunct="1">
              <a:buClr>
                <a:srgbClr val="003399"/>
              </a:buClr>
              <a:buFont typeface="Georgia" pitchFamily="18" charset="0"/>
              <a:buNone/>
              <a:defRPr/>
            </a:pPr>
            <a:endParaRPr lang="en-US" dirty="0">
              <a:solidFill>
                <a:schemeClr val="tx2">
                  <a:lumMod val="50000"/>
                </a:schemeClr>
              </a:solidFill>
              <a:latin typeface="Constantia" pitchFamily="18" charset="0"/>
            </a:endParaRPr>
          </a:p>
        </p:txBody>
      </p:sp>
      <p:sp>
        <p:nvSpPr>
          <p:cNvPr id="4" name="Slide Number Placeholder 3"/>
          <p:cNvSpPr>
            <a:spLocks noGrp="1"/>
          </p:cNvSpPr>
          <p:nvPr>
            <p:ph type="sldNum" sz="quarter" idx="16"/>
          </p:nvPr>
        </p:nvSpPr>
        <p:spPr/>
        <p:txBody>
          <a:bodyPr/>
          <a:lstStyle/>
          <a:p>
            <a:pPr>
              <a:defRPr/>
            </a:pPr>
            <a:fld id="{565B0F7D-3791-41D3-9711-244193E3FD62}" type="slidenum">
              <a:rPr lang="en-US"/>
              <a:pPr>
                <a:defRPr/>
              </a:pPr>
              <a:t>36</a:t>
            </a:fld>
            <a:endParaRPr lang="en-US"/>
          </a:p>
        </p:txBody>
      </p:sp>
      <p:sp>
        <p:nvSpPr>
          <p:cNvPr id="59396" name="TextBox 4"/>
          <p:cNvSpPr txBox="1">
            <a:spLocks noChangeArrowheads="1"/>
          </p:cNvSpPr>
          <p:nvPr/>
        </p:nvSpPr>
        <p:spPr bwMode="auto">
          <a:xfrm>
            <a:off x="3095625" y="955357"/>
            <a:ext cx="3086679" cy="492443"/>
          </a:xfrm>
          <a:prstGeom prst="rect">
            <a:avLst/>
          </a:prstGeom>
          <a:noFill/>
          <a:ln w="9525">
            <a:noFill/>
            <a:miter lim="800000"/>
            <a:headEnd/>
            <a:tailEnd/>
          </a:ln>
        </p:spPr>
        <p:txBody>
          <a:bodyPr wrap="none">
            <a:spAutoFit/>
          </a:bodyPr>
          <a:lstStyle/>
          <a:p>
            <a:r>
              <a:rPr lang="en-US" sz="2600" b="1" i="1" dirty="0">
                <a:solidFill>
                  <a:srgbClr val="C00000"/>
                </a:solidFill>
                <a:latin typeface="Constantia" pitchFamily="18" charset="0"/>
              </a:rPr>
              <a:t>Some Comments…</a:t>
            </a:r>
          </a:p>
        </p:txBody>
      </p:sp>
      <p:sp>
        <p:nvSpPr>
          <p:cNvPr id="59397" name="TextBox 4"/>
          <p:cNvSpPr txBox="1">
            <a:spLocks noChangeArrowheads="1"/>
          </p:cNvSpPr>
          <p:nvPr/>
        </p:nvSpPr>
        <p:spPr bwMode="auto">
          <a:xfrm>
            <a:off x="7696200" y="5257800"/>
            <a:ext cx="612775" cy="708025"/>
          </a:xfrm>
          <a:prstGeom prst="rect">
            <a:avLst/>
          </a:prstGeom>
          <a:noFill/>
          <a:ln w="9525">
            <a:noFill/>
            <a:miter lim="800000"/>
            <a:headEnd/>
            <a:tailEnd/>
          </a:ln>
        </p:spPr>
        <p:txBody>
          <a:bodyPr>
            <a:spAutoFit/>
          </a:bodyPr>
          <a:lstStyle/>
          <a:p>
            <a:r>
              <a:rPr lang="en-IN" sz="4000" b="1"/>
              <a: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52600" y="1828800"/>
            <a:ext cx="5638800" cy="3352800"/>
          </a:xfrm>
        </p:spPr>
        <p:txBody>
          <a:bodyPr rtlCol="0">
            <a:normAutofit/>
          </a:bodyPr>
          <a:lstStyle/>
          <a:p>
            <a:pPr indent="-182880" algn="just" eaLnBrk="1" fontAlgn="auto" hangingPunct="1">
              <a:buClr>
                <a:srgbClr val="003399"/>
              </a:buClr>
              <a:buFont typeface="Arial" pitchFamily="34" charset="0"/>
              <a:buChar char="•"/>
              <a:defRPr/>
            </a:pPr>
            <a:r>
              <a:rPr lang="en-US" dirty="0">
                <a:solidFill>
                  <a:schemeClr val="tx2">
                    <a:lumMod val="50000"/>
                  </a:schemeClr>
                </a:solidFill>
                <a:latin typeface="Constantia" pitchFamily="18" charset="0"/>
              </a:rPr>
              <a:t>"</a:t>
            </a:r>
            <a:r>
              <a:rPr lang="en-US" i="1" dirty="0">
                <a:solidFill>
                  <a:schemeClr val="tx2">
                    <a:lumMod val="50000"/>
                  </a:schemeClr>
                </a:solidFill>
                <a:latin typeface="Constantia" pitchFamily="18" charset="0"/>
              </a:rPr>
              <a:t>It is a very positive step as the whole concept of a court is very intimidating for a child</a:t>
            </a:r>
            <a:r>
              <a:rPr lang="en-US" dirty="0">
                <a:solidFill>
                  <a:schemeClr val="tx2">
                    <a:lumMod val="50000"/>
                  </a:schemeClr>
                </a:solidFill>
                <a:latin typeface="Constantia" pitchFamily="18" charset="0"/>
              </a:rPr>
              <a:t>," said </a:t>
            </a:r>
            <a:r>
              <a:rPr lang="en-US" dirty="0" err="1">
                <a:solidFill>
                  <a:schemeClr val="tx2">
                    <a:lumMod val="50000"/>
                  </a:schemeClr>
                </a:solidFill>
                <a:latin typeface="Constantia" pitchFamily="18" charset="0"/>
              </a:rPr>
              <a:t>Ramesh</a:t>
            </a:r>
            <a:r>
              <a:rPr lang="en-US" dirty="0">
                <a:solidFill>
                  <a:schemeClr val="tx2">
                    <a:lumMod val="50000"/>
                  </a:schemeClr>
                </a:solidFill>
                <a:latin typeface="Constantia" pitchFamily="18" charset="0"/>
              </a:rPr>
              <a:t> Gupta, senior criminal lawyer. </a:t>
            </a:r>
            <a:r>
              <a:rPr lang="en-US" sz="2000" dirty="0">
                <a:solidFill>
                  <a:schemeClr val="tx2">
                    <a:lumMod val="50000"/>
                  </a:schemeClr>
                </a:solidFill>
                <a:latin typeface="Constantia" pitchFamily="18" charset="0"/>
              </a:rPr>
              <a:t>(As quoted by Daily Pioneer)</a:t>
            </a:r>
          </a:p>
          <a:p>
            <a:pPr indent="-182880" algn="just" eaLnBrk="1" fontAlgn="auto" hangingPunct="1">
              <a:buClr>
                <a:srgbClr val="003399"/>
              </a:buClr>
              <a:buFont typeface="Arial" pitchFamily="34" charset="0"/>
              <a:buChar char="•"/>
              <a:defRPr/>
            </a:pPr>
            <a:endParaRPr lang="en-US" dirty="0">
              <a:solidFill>
                <a:schemeClr val="tx2">
                  <a:lumMod val="50000"/>
                </a:schemeClr>
              </a:solidFill>
              <a:latin typeface="Constantia" pitchFamily="18" charset="0"/>
            </a:endParaRPr>
          </a:p>
          <a:p>
            <a:pPr indent="-182880" algn="just" eaLnBrk="1" fontAlgn="auto" hangingPunct="1">
              <a:buClr>
                <a:srgbClr val="003399"/>
              </a:buClr>
              <a:buFont typeface="Arial" pitchFamily="34" charset="0"/>
              <a:buChar char="•"/>
              <a:defRPr/>
            </a:pPr>
            <a:r>
              <a:rPr lang="en-US" dirty="0">
                <a:solidFill>
                  <a:schemeClr val="tx2">
                    <a:lumMod val="50000"/>
                  </a:schemeClr>
                </a:solidFill>
                <a:latin typeface="Constantia" pitchFamily="18" charset="0"/>
                <a:cs typeface="Arial" pitchFamily="34" charset="0"/>
              </a:rPr>
              <a:t>"</a:t>
            </a:r>
            <a:r>
              <a:rPr lang="en-US" i="1" dirty="0">
                <a:solidFill>
                  <a:schemeClr val="tx2">
                    <a:lumMod val="50000"/>
                  </a:schemeClr>
                </a:solidFill>
                <a:latin typeface="Constantia" pitchFamily="18" charset="0"/>
                <a:cs typeface="Arial" pitchFamily="34" charset="0"/>
              </a:rPr>
              <a:t>This will be less intimidating for the child</a:t>
            </a:r>
            <a:r>
              <a:rPr lang="en-US" dirty="0">
                <a:solidFill>
                  <a:schemeClr val="tx2">
                    <a:lumMod val="50000"/>
                  </a:schemeClr>
                </a:solidFill>
                <a:latin typeface="Constantia" pitchFamily="18" charset="0"/>
                <a:cs typeface="Arial" pitchFamily="34" charset="0"/>
              </a:rPr>
              <a:t>"  a source was quoted in Indian Express</a:t>
            </a:r>
          </a:p>
          <a:p>
            <a:pPr indent="-182880" eaLnBrk="1" fontAlgn="auto" hangingPunct="1">
              <a:buClrTx/>
              <a:buFont typeface="Arial" pitchFamily="34" charset="0"/>
              <a:buChar char="•"/>
              <a:defRPr/>
            </a:pPr>
            <a:endParaRPr lang="en-US" dirty="0">
              <a:solidFill>
                <a:schemeClr val="tx2">
                  <a:lumMod val="50000"/>
                </a:schemeClr>
              </a:solidFill>
              <a:latin typeface="Constantia" pitchFamily="18" charset="0"/>
            </a:endParaRPr>
          </a:p>
        </p:txBody>
      </p:sp>
      <p:sp>
        <p:nvSpPr>
          <p:cNvPr id="4" name="Slide Number Placeholder 3"/>
          <p:cNvSpPr>
            <a:spLocks noGrp="1"/>
          </p:cNvSpPr>
          <p:nvPr>
            <p:ph type="sldNum" sz="quarter" idx="16"/>
          </p:nvPr>
        </p:nvSpPr>
        <p:spPr/>
        <p:txBody>
          <a:bodyPr/>
          <a:lstStyle/>
          <a:p>
            <a:pPr>
              <a:defRPr/>
            </a:pPr>
            <a:fld id="{42AA2CAA-9A7B-4395-8553-7B5F7C6040A5}" type="slidenum">
              <a:rPr lang="en-US"/>
              <a:pPr>
                <a:defRPr/>
              </a:pPr>
              <a:t>37</a:t>
            </a:fld>
            <a:endParaRPr lang="en-US"/>
          </a:p>
        </p:txBody>
      </p:sp>
      <p:sp>
        <p:nvSpPr>
          <p:cNvPr id="60420" name="TextBox 4"/>
          <p:cNvSpPr txBox="1">
            <a:spLocks noChangeArrowheads="1"/>
          </p:cNvSpPr>
          <p:nvPr/>
        </p:nvSpPr>
        <p:spPr bwMode="auto">
          <a:xfrm>
            <a:off x="1520825" y="1120775"/>
            <a:ext cx="612775" cy="708025"/>
          </a:xfrm>
          <a:prstGeom prst="rect">
            <a:avLst/>
          </a:prstGeom>
          <a:noFill/>
          <a:ln w="9525">
            <a:noFill/>
            <a:miter lim="800000"/>
            <a:headEnd/>
            <a:tailEnd/>
          </a:ln>
        </p:spPr>
        <p:txBody>
          <a:bodyPr>
            <a:spAutoFit/>
          </a:bodyPr>
          <a:lstStyle/>
          <a:p>
            <a:r>
              <a:rPr lang="en-IN" sz="4000" b="1" dirty="0"/>
              <a:t>...</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6"/>
          </p:nvPr>
        </p:nvSpPr>
        <p:spPr/>
        <p:txBody>
          <a:bodyPr/>
          <a:lstStyle/>
          <a:p>
            <a:pPr>
              <a:defRPr/>
            </a:pPr>
            <a:fld id="{E397FB97-07CA-4ADF-B09C-DCAB3B7BFAAE}" type="slidenum">
              <a:rPr lang="en-US"/>
              <a:pPr>
                <a:defRPr/>
              </a:pPr>
              <a:t>38</a:t>
            </a:fld>
            <a:endParaRPr lang="en-US"/>
          </a:p>
        </p:txBody>
      </p:sp>
      <p:sp>
        <p:nvSpPr>
          <p:cNvPr id="3" name="Title 2"/>
          <p:cNvSpPr>
            <a:spLocks noGrp="1"/>
          </p:cNvSpPr>
          <p:nvPr>
            <p:ph type="title"/>
          </p:nvPr>
        </p:nvSpPr>
        <p:spPr>
          <a:xfrm>
            <a:off x="2571736" y="2857504"/>
            <a:ext cx="4191000" cy="1143000"/>
          </a:xfrm>
        </p:spPr>
        <p:txBody>
          <a:bodyPr/>
          <a:lstStyle/>
          <a:p>
            <a:pPr marL="0" indent="0" algn="ctr" eaLnBrk="1" fontAlgn="auto" hangingPunct="1">
              <a:spcAft>
                <a:spcPts val="0"/>
              </a:spcAft>
              <a:buClr>
                <a:schemeClr val="accent6">
                  <a:lumMod val="75000"/>
                </a:schemeClr>
              </a:buClr>
              <a:buFont typeface="Georgia" pitchFamily="18" charset="0"/>
              <a:buNone/>
              <a:defRPr/>
            </a:pPr>
            <a:r>
              <a:rPr lang="en-IN" dirty="0">
                <a:solidFill>
                  <a:srgbClr val="9900CC"/>
                </a:solidFill>
              </a:rPr>
              <a:t>Thank You</a:t>
            </a:r>
            <a:r>
              <a:rPr lang="en-GB" dirty="0">
                <a:solidFill>
                  <a:srgbClr val="9900CC"/>
                </a:solidFill>
              </a:rPr>
              <a:t/>
            </a:r>
            <a:br>
              <a:rPr lang="en-GB" dirty="0">
                <a:solidFill>
                  <a:srgbClr val="9900CC"/>
                </a:solidFill>
              </a:rPr>
            </a:br>
            <a:endParaRPr lang="en-GB" dirty="0">
              <a:solidFill>
                <a:srgbClr val="9900CC"/>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pPr>
              <a:defRPr/>
            </a:pPr>
            <a:fld id="{08B57727-B16F-482D-8F95-6EFAC5524146}" type="slidenum">
              <a:rPr lang="en-US" smtClean="0"/>
              <a:pPr>
                <a:defRPr/>
              </a:pPr>
              <a:t>4</a:t>
            </a:fld>
            <a:endParaRPr lang="en-US"/>
          </a:p>
        </p:txBody>
      </p:sp>
      <p:sp>
        <p:nvSpPr>
          <p:cNvPr id="5" name="Content Placeholder 2"/>
          <p:cNvSpPr>
            <a:spLocks noGrp="1"/>
          </p:cNvSpPr>
          <p:nvPr>
            <p:ph sz="quarter" idx="13"/>
          </p:nvPr>
        </p:nvSpPr>
        <p:spPr>
          <a:xfrm>
            <a:off x="762000" y="1219200"/>
            <a:ext cx="7620000" cy="5138758"/>
          </a:xfrm>
        </p:spPr>
        <p:txBody>
          <a:bodyPr rtlCol="0">
            <a:normAutofit fontScale="92500" lnSpcReduction="10000"/>
          </a:bodyPr>
          <a:lstStyle/>
          <a:p>
            <a:pPr marL="0" indent="0" eaLnBrk="1" fontAlgn="auto" hangingPunct="1">
              <a:buClr>
                <a:schemeClr val="accent6">
                  <a:lumMod val="75000"/>
                </a:schemeClr>
              </a:buClr>
              <a:buFont typeface="Wingdings 2" pitchFamily="18" charset="2"/>
              <a:buNone/>
              <a:defRPr/>
            </a:pPr>
            <a:endParaRPr lang="en-US" sz="2800" dirty="0">
              <a:solidFill>
                <a:schemeClr val="bg2">
                  <a:lumMod val="10000"/>
                </a:schemeClr>
              </a:solidFill>
              <a:latin typeface="Arial" charset="0"/>
              <a:cs typeface="Arial" charset="0"/>
            </a:endParaRPr>
          </a:p>
          <a:p>
            <a:pPr marL="723900" indent="-368300" algn="just">
              <a:buClr>
                <a:srgbClr val="003399"/>
              </a:buClr>
              <a:buSzPct val="80000"/>
              <a:buFont typeface="Arial" pitchFamily="34" charset="0"/>
              <a:buChar char="•"/>
              <a:defRPr/>
            </a:pPr>
            <a:r>
              <a:rPr lang="en-IN" sz="1900" dirty="0">
                <a:latin typeface="Constantia" pitchFamily="18" charset="0"/>
              </a:rPr>
              <a:t>Child witnesses shall include children who have attained the age of 18 </a:t>
            </a:r>
            <a:r>
              <a:rPr lang="en-IN" sz="1900" dirty="0" smtClean="0">
                <a:latin typeface="Constantia" pitchFamily="18" charset="0"/>
              </a:rPr>
              <a:t>years;</a:t>
            </a:r>
            <a:r>
              <a:rPr lang="en-US" sz="1900" dirty="0" smtClean="0">
                <a:latin typeface="Constantia" pitchFamily="18" charset="0"/>
              </a:rPr>
              <a:t> </a:t>
            </a:r>
            <a:endParaRPr lang="en-US" sz="1900" dirty="0">
              <a:latin typeface="Constantia" pitchFamily="18" charset="0"/>
            </a:endParaRPr>
          </a:p>
          <a:p>
            <a:pPr marL="712788" indent="-357188" algn="just">
              <a:buClr>
                <a:srgbClr val="003399"/>
              </a:buClr>
              <a:buSzPct val="81000"/>
              <a:buFont typeface="Arial" pitchFamily="34" charset="0"/>
              <a:buChar char="•"/>
              <a:defRPr/>
            </a:pPr>
            <a:r>
              <a:rPr lang="en-IN" sz="1900" dirty="0">
                <a:latin typeface="Constantia" pitchFamily="18" charset="0"/>
              </a:rPr>
              <a:t>Age neutral victims of sexual assault read with Sections 273 and </a:t>
            </a:r>
            <a:r>
              <a:rPr lang="en-IN" sz="1900" dirty="0" smtClean="0">
                <a:latin typeface="Constantia" pitchFamily="18" charset="0"/>
              </a:rPr>
              <a:t>327</a:t>
            </a:r>
            <a:r>
              <a:rPr lang="en-IN" sz="1900" dirty="0" smtClean="0">
                <a:solidFill>
                  <a:srgbClr val="FF0000"/>
                </a:solidFill>
                <a:latin typeface="Constantia" pitchFamily="18" charset="0"/>
              </a:rPr>
              <a:t>*</a:t>
            </a:r>
            <a:r>
              <a:rPr lang="en-IN" sz="1900" dirty="0" smtClean="0">
                <a:latin typeface="Constantia" pitchFamily="18" charset="0"/>
              </a:rPr>
              <a:t> </a:t>
            </a:r>
            <a:r>
              <a:rPr lang="en-IN" sz="1900" dirty="0">
                <a:latin typeface="Constantia" pitchFamily="18" charset="0"/>
              </a:rPr>
              <a:t>of the Code of Criminal Procedure 1973 and Section </a:t>
            </a:r>
            <a:r>
              <a:rPr lang="en-IN" sz="1900" dirty="0" smtClean="0">
                <a:latin typeface="Constantia" pitchFamily="18" charset="0"/>
              </a:rPr>
              <a:t>354</a:t>
            </a:r>
            <a:r>
              <a:rPr lang="en-IN" sz="1900" baseline="30000" dirty="0" smtClean="0">
                <a:solidFill>
                  <a:srgbClr val="FF0000"/>
                </a:solidFill>
                <a:latin typeface="Constantia" pitchFamily="18" charset="0"/>
              </a:rPr>
              <a:t>#</a:t>
            </a:r>
            <a:r>
              <a:rPr lang="en-IN" sz="1900" dirty="0" smtClean="0">
                <a:latin typeface="Constantia" pitchFamily="18" charset="0"/>
              </a:rPr>
              <a:t> </a:t>
            </a:r>
            <a:r>
              <a:rPr lang="en-IN" sz="1900" dirty="0">
                <a:latin typeface="Constantia" pitchFamily="18" charset="0"/>
              </a:rPr>
              <a:t>of the Indian Penal Code 1860;</a:t>
            </a:r>
          </a:p>
          <a:p>
            <a:pPr marL="712788" indent="-357188" algn="just">
              <a:buClr>
                <a:srgbClr val="003399"/>
              </a:buClr>
              <a:buSzPct val="81000"/>
              <a:buFont typeface="Arial" pitchFamily="34" charset="0"/>
              <a:buChar char="•"/>
              <a:defRPr/>
            </a:pPr>
            <a:r>
              <a:rPr lang="en-IN" sz="1900" dirty="0">
                <a:latin typeface="Constantia" pitchFamily="18" charset="0"/>
              </a:rPr>
              <a:t>Gender neutral victims of sexual assault read with Section 2(d) of the Protection of Children from Sexual Offences Act 2012;</a:t>
            </a:r>
          </a:p>
          <a:p>
            <a:pPr marL="712788" indent="-357188" algn="just">
              <a:buClr>
                <a:srgbClr val="003399"/>
              </a:buClr>
              <a:buSzPct val="81000"/>
              <a:buFont typeface="Arial" pitchFamily="34" charset="0"/>
              <a:buChar char="•"/>
              <a:defRPr/>
            </a:pPr>
            <a:r>
              <a:rPr lang="en-IN" sz="1900" dirty="0">
                <a:latin typeface="Constantia" pitchFamily="18" charset="0"/>
              </a:rPr>
              <a:t>Age and gender neutral victims of sexual assault under Section </a:t>
            </a:r>
            <a:r>
              <a:rPr lang="en-IN" sz="1900" dirty="0" smtClean="0">
                <a:latin typeface="Constantia" pitchFamily="18" charset="0"/>
              </a:rPr>
              <a:t>377</a:t>
            </a:r>
            <a:r>
              <a:rPr lang="en-IN" sz="1900" baseline="30000" dirty="0" smtClean="0">
                <a:solidFill>
                  <a:srgbClr val="FF0000"/>
                </a:solidFill>
                <a:latin typeface="Constantia" pitchFamily="18" charset="0"/>
              </a:rPr>
              <a:t>^</a:t>
            </a:r>
            <a:r>
              <a:rPr lang="en-IN" sz="1900" dirty="0" smtClean="0">
                <a:latin typeface="Constantia" pitchFamily="18" charset="0"/>
              </a:rPr>
              <a:t> </a:t>
            </a:r>
            <a:r>
              <a:rPr lang="en-IN" sz="1900" dirty="0">
                <a:latin typeface="Constantia" pitchFamily="18" charset="0"/>
              </a:rPr>
              <a:t>of the Indian Penal Code 1860 read with paragraph 34(1) of the decision in </a:t>
            </a:r>
            <a:r>
              <a:rPr lang="en-IN" sz="1900" b="1" i="1" dirty="0" err="1">
                <a:latin typeface="Constantia" pitchFamily="18" charset="0"/>
              </a:rPr>
              <a:t>Sakshi</a:t>
            </a:r>
            <a:r>
              <a:rPr lang="en-IN" sz="1900" b="1" i="1" dirty="0">
                <a:latin typeface="Constantia" pitchFamily="18" charset="0"/>
              </a:rPr>
              <a:t> v. Union of India, </a:t>
            </a:r>
            <a:r>
              <a:rPr lang="en-IN" sz="1900" i="1" dirty="0">
                <a:latin typeface="Constantia" pitchFamily="18" charset="0"/>
              </a:rPr>
              <a:t>(2004) 5 SCC </a:t>
            </a:r>
            <a:r>
              <a:rPr lang="en-IN" sz="1900" i="1" dirty="0" smtClean="0">
                <a:latin typeface="Constantia" pitchFamily="18" charset="0"/>
              </a:rPr>
              <a:t>518; </a:t>
            </a:r>
            <a:endParaRPr lang="en-IN" sz="1900" i="1" dirty="0">
              <a:latin typeface="Constantia" pitchFamily="18" charset="0"/>
            </a:endParaRPr>
          </a:p>
          <a:p>
            <a:pPr marL="1608138" indent="-530225" algn="just">
              <a:buClr>
                <a:srgbClr val="003399"/>
              </a:buClr>
              <a:buSzPct val="81000"/>
              <a:buFont typeface="Georgia" pitchFamily="18" charset="0"/>
              <a:buNone/>
              <a:defRPr/>
            </a:pPr>
            <a:r>
              <a:rPr lang="en-IN" sz="1600" b="1" i="1" dirty="0" smtClean="0">
                <a:solidFill>
                  <a:srgbClr val="CC0066"/>
                </a:solidFill>
                <a:latin typeface="Constantia" pitchFamily="18" charset="0"/>
              </a:rPr>
              <a:t>Ref</a:t>
            </a:r>
            <a:r>
              <a:rPr lang="en-IN" sz="1600" b="1" i="1" dirty="0">
                <a:solidFill>
                  <a:srgbClr val="CC0066"/>
                </a:solidFill>
                <a:latin typeface="Constantia" pitchFamily="18" charset="0"/>
              </a:rPr>
              <a:t>: </a:t>
            </a:r>
            <a:r>
              <a:rPr lang="en-IN" sz="1600" b="1" i="1" dirty="0" err="1">
                <a:solidFill>
                  <a:srgbClr val="CC0066"/>
                </a:solidFill>
                <a:latin typeface="Constantia" pitchFamily="18" charset="0"/>
              </a:rPr>
              <a:t>Smruti</a:t>
            </a:r>
            <a:r>
              <a:rPr lang="en-IN" sz="1600" b="1" i="1" dirty="0">
                <a:solidFill>
                  <a:srgbClr val="CC0066"/>
                </a:solidFill>
                <a:latin typeface="Constantia" pitchFamily="18" charset="0"/>
              </a:rPr>
              <a:t> </a:t>
            </a:r>
            <a:r>
              <a:rPr lang="en-IN" sz="1600" b="1" i="1" dirty="0" err="1">
                <a:solidFill>
                  <a:srgbClr val="CC0066"/>
                </a:solidFill>
                <a:latin typeface="Constantia" pitchFamily="18" charset="0"/>
              </a:rPr>
              <a:t>Tukaram</a:t>
            </a:r>
            <a:r>
              <a:rPr lang="en-IN" sz="1600" b="1" i="1" dirty="0">
                <a:solidFill>
                  <a:srgbClr val="CC0066"/>
                </a:solidFill>
                <a:latin typeface="Constantia" pitchFamily="18" charset="0"/>
              </a:rPr>
              <a:t> </a:t>
            </a:r>
            <a:r>
              <a:rPr lang="en-IN" sz="1600" b="1" i="1" dirty="0" err="1">
                <a:solidFill>
                  <a:srgbClr val="CC0066"/>
                </a:solidFill>
                <a:latin typeface="Constantia" pitchFamily="18" charset="0"/>
              </a:rPr>
              <a:t>Badade</a:t>
            </a:r>
            <a:r>
              <a:rPr lang="en-IN" sz="1600" b="1" i="1" dirty="0">
                <a:solidFill>
                  <a:srgbClr val="CC0066"/>
                </a:solidFill>
                <a:latin typeface="Constantia" pitchFamily="18" charset="0"/>
              </a:rPr>
              <a:t> v. State of Maharashtra, 2022 </a:t>
            </a:r>
            <a:r>
              <a:rPr lang="en-IN" sz="1600" b="1" i="1" dirty="0" err="1">
                <a:solidFill>
                  <a:srgbClr val="CC0066"/>
                </a:solidFill>
                <a:latin typeface="Constantia" pitchFamily="18" charset="0"/>
              </a:rPr>
              <a:t>SCCOnline</a:t>
            </a:r>
            <a:r>
              <a:rPr lang="en-IN" sz="1600" b="1" i="1" dirty="0">
                <a:solidFill>
                  <a:srgbClr val="CC0066"/>
                </a:solidFill>
                <a:latin typeface="Constantia" pitchFamily="18" charset="0"/>
              </a:rPr>
              <a:t> SC </a:t>
            </a:r>
            <a:r>
              <a:rPr lang="en-IN" sz="1600" b="1" i="1" dirty="0" smtClean="0">
                <a:solidFill>
                  <a:srgbClr val="CC0066"/>
                </a:solidFill>
                <a:latin typeface="Constantia" pitchFamily="18" charset="0"/>
              </a:rPr>
              <a:t>78</a:t>
            </a:r>
          </a:p>
          <a:p>
            <a:pPr marL="1608138" indent="-530225" algn="just">
              <a:buClr>
                <a:srgbClr val="003399"/>
              </a:buClr>
              <a:buSzPct val="81000"/>
              <a:buFont typeface="Georgia" pitchFamily="18" charset="0"/>
              <a:buNone/>
              <a:defRPr/>
            </a:pPr>
            <a:endParaRPr lang="en-IN" sz="1400" b="1" i="1" dirty="0" smtClean="0">
              <a:solidFill>
                <a:srgbClr val="C00000"/>
              </a:solidFill>
              <a:latin typeface="Constantia" pitchFamily="18" charset="0"/>
            </a:endParaRPr>
          </a:p>
          <a:p>
            <a:pPr marL="2422525" indent="-630238" algn="just">
              <a:lnSpc>
                <a:spcPct val="110000"/>
              </a:lnSpc>
              <a:buClr>
                <a:srgbClr val="003399"/>
              </a:buClr>
              <a:buSzPct val="81000"/>
              <a:buFont typeface="Georgia" pitchFamily="18" charset="0"/>
              <a:buNone/>
              <a:defRPr/>
            </a:pPr>
            <a:r>
              <a:rPr lang="en-IN" sz="1400" b="1" i="1" dirty="0" smtClean="0">
                <a:solidFill>
                  <a:schemeClr val="tx1"/>
                </a:solidFill>
                <a:latin typeface="Constantia" pitchFamily="18" charset="0"/>
              </a:rPr>
              <a:t>Now</a:t>
            </a:r>
            <a:r>
              <a:rPr lang="en-IN" sz="1400" b="1" i="1" dirty="0" smtClean="0">
                <a:solidFill>
                  <a:srgbClr val="FF0000"/>
                </a:solidFill>
                <a:latin typeface="Constantia" pitchFamily="18" charset="0"/>
              </a:rPr>
              <a:t>*</a:t>
            </a:r>
            <a:r>
              <a:rPr lang="en-IN" sz="1400" b="1" i="1" dirty="0" smtClean="0">
                <a:solidFill>
                  <a:schemeClr val="tx1"/>
                </a:solidFill>
                <a:latin typeface="Constantia" pitchFamily="18" charset="0"/>
              </a:rPr>
              <a:t> Section 308 and section 366 of BNSS, 2023</a:t>
            </a:r>
          </a:p>
          <a:p>
            <a:pPr marL="2422525" indent="-630238" algn="just">
              <a:lnSpc>
                <a:spcPct val="110000"/>
              </a:lnSpc>
              <a:buClr>
                <a:srgbClr val="003399"/>
              </a:buClr>
              <a:buSzPct val="81000"/>
              <a:buFont typeface="Georgia" pitchFamily="18" charset="0"/>
              <a:buNone/>
              <a:defRPr/>
            </a:pPr>
            <a:r>
              <a:rPr lang="en-IN" sz="1400" b="1" i="1" dirty="0" smtClean="0">
                <a:solidFill>
                  <a:srgbClr val="FF0000"/>
                </a:solidFill>
                <a:latin typeface="Constantia" pitchFamily="18" charset="0"/>
              </a:rPr>
              <a:t>        #</a:t>
            </a:r>
            <a:r>
              <a:rPr lang="en-IN" sz="1400" b="1" i="1" dirty="0" smtClean="0">
                <a:solidFill>
                  <a:schemeClr val="tx1"/>
                </a:solidFill>
                <a:latin typeface="Constantia" pitchFamily="18" charset="0"/>
              </a:rPr>
              <a:t> Section 74 of BNS, 2023</a:t>
            </a:r>
          </a:p>
          <a:p>
            <a:pPr marL="2422525" indent="-630238" algn="just">
              <a:lnSpc>
                <a:spcPct val="110000"/>
              </a:lnSpc>
              <a:buClr>
                <a:srgbClr val="003399"/>
              </a:buClr>
              <a:buSzPct val="81000"/>
              <a:buFont typeface="Georgia" pitchFamily="18" charset="0"/>
              <a:buNone/>
              <a:defRPr/>
            </a:pPr>
            <a:r>
              <a:rPr lang="en-IN" sz="1400" b="1" i="1" dirty="0" smtClean="0">
                <a:solidFill>
                  <a:srgbClr val="FF0000"/>
                </a:solidFill>
                <a:latin typeface="Constantia" pitchFamily="18" charset="0"/>
              </a:rPr>
              <a:t>        ^</a:t>
            </a:r>
            <a:r>
              <a:rPr lang="en-IN" sz="1400" b="1" i="1" dirty="0" smtClean="0">
                <a:solidFill>
                  <a:schemeClr val="tx1"/>
                </a:solidFill>
                <a:latin typeface="Constantia" pitchFamily="18" charset="0"/>
              </a:rPr>
              <a:t> No section prescribed</a:t>
            </a:r>
            <a:endParaRPr lang="en-IN" sz="1400" b="1" i="1" dirty="0">
              <a:solidFill>
                <a:schemeClr val="tx1"/>
              </a:solidFill>
              <a:latin typeface="Constantia" pitchFamily="18" charset="0"/>
            </a:endParaRPr>
          </a:p>
          <a:p>
            <a:pPr marL="503237" indent="-457200">
              <a:buSzPct val="81000"/>
              <a:buFont typeface="Georgia" pitchFamily="18" charset="0"/>
              <a:buAutoNum type="alphaLcParenBoth"/>
              <a:defRPr/>
            </a:pPr>
            <a:endParaRPr lang="en-IN" sz="2100" b="1" dirty="0"/>
          </a:p>
        </p:txBody>
      </p:sp>
      <p:sp>
        <p:nvSpPr>
          <p:cNvPr id="8196" name="TextBox 5"/>
          <p:cNvSpPr txBox="1">
            <a:spLocks noChangeArrowheads="1"/>
          </p:cNvSpPr>
          <p:nvPr/>
        </p:nvSpPr>
        <p:spPr bwMode="auto">
          <a:xfrm>
            <a:off x="2362200" y="928670"/>
            <a:ext cx="4375150" cy="738187"/>
          </a:xfrm>
          <a:prstGeom prst="rect">
            <a:avLst/>
          </a:prstGeom>
          <a:noFill/>
          <a:ln w="9525">
            <a:noFill/>
            <a:miter lim="800000"/>
            <a:headEnd/>
            <a:tailEnd/>
          </a:ln>
        </p:spPr>
        <p:txBody>
          <a:bodyPr wrap="none">
            <a:spAutoFit/>
          </a:bodyPr>
          <a:lstStyle/>
          <a:p>
            <a:r>
              <a:rPr lang="en-US" sz="2400" b="1" i="1" dirty="0">
                <a:solidFill>
                  <a:srgbClr val="C00000"/>
                </a:solidFill>
                <a:latin typeface="Constantia" pitchFamily="18" charset="0"/>
              </a:rPr>
              <a:t>Who is a vulnerable witness?</a:t>
            </a:r>
            <a:r>
              <a:rPr lang="en-US" b="1" i="1" dirty="0">
                <a:solidFill>
                  <a:srgbClr val="C00000"/>
                </a:solidFill>
                <a:latin typeface="Constantia" pitchFamily="18" charset="0"/>
              </a:rPr>
              <a:t> </a:t>
            </a:r>
          </a:p>
          <a:p>
            <a:endParaRPr lang="en-IN" i="1" dirty="0">
              <a:solidFill>
                <a:srgbClr val="003399"/>
              </a:solidFill>
            </a:endParaRPr>
          </a:p>
        </p:txBody>
      </p:sp>
      <p:sp>
        <p:nvSpPr>
          <p:cNvPr id="8197" name="TextBox 6"/>
          <p:cNvSpPr txBox="1">
            <a:spLocks noChangeArrowheads="1"/>
          </p:cNvSpPr>
          <p:nvPr/>
        </p:nvSpPr>
        <p:spPr bwMode="auto">
          <a:xfrm>
            <a:off x="7769225" y="5486400"/>
            <a:ext cx="612775" cy="707886"/>
          </a:xfrm>
          <a:prstGeom prst="rect">
            <a:avLst/>
          </a:prstGeom>
          <a:noFill/>
          <a:ln w="9525">
            <a:noFill/>
            <a:miter lim="800000"/>
            <a:headEnd/>
            <a:tailEnd/>
          </a:ln>
        </p:spPr>
        <p:txBody>
          <a:bodyPr wrap="square">
            <a:spAutoFit/>
          </a:bodyPr>
          <a:lstStyle/>
          <a:p>
            <a:r>
              <a:rPr lang="en-IN" sz="4000" b="1" dirty="0"/>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990600" y="1143000"/>
            <a:ext cx="7086600" cy="3475038"/>
          </a:xfrm>
        </p:spPr>
        <p:txBody>
          <a:bodyPr/>
          <a:lstStyle/>
          <a:p>
            <a:pPr marL="501650" indent="-228600" algn="just">
              <a:buClr>
                <a:srgbClr val="003399"/>
              </a:buClr>
              <a:buSzPct val="81000"/>
              <a:buFont typeface="Arial" pitchFamily="34" charset="0"/>
              <a:buChar char="•"/>
              <a:defRPr/>
            </a:pPr>
            <a:r>
              <a:rPr lang="en-IN" sz="2000" dirty="0">
                <a:latin typeface="Constantia" pitchFamily="18" charset="0"/>
              </a:rPr>
              <a:t>Witnesses suffering from “mental illness” as defined under Section 2(s) of the Mental Healthcare Act 2017 read with Section </a:t>
            </a:r>
            <a:r>
              <a:rPr lang="en-IN" sz="2000" dirty="0" smtClean="0">
                <a:latin typeface="Constantia" pitchFamily="18" charset="0"/>
              </a:rPr>
              <a:t>118</a:t>
            </a:r>
            <a:r>
              <a:rPr lang="en-IN" sz="2000" dirty="0" smtClean="0">
                <a:solidFill>
                  <a:srgbClr val="FF0000"/>
                </a:solidFill>
                <a:latin typeface="Constantia" pitchFamily="18" charset="0"/>
              </a:rPr>
              <a:t>*</a:t>
            </a:r>
            <a:r>
              <a:rPr lang="en-IN" sz="2000" dirty="0" smtClean="0">
                <a:latin typeface="Constantia" pitchFamily="18" charset="0"/>
              </a:rPr>
              <a:t> </a:t>
            </a:r>
            <a:r>
              <a:rPr lang="en-IN" sz="2000" dirty="0">
                <a:latin typeface="Constantia" pitchFamily="18" charset="0"/>
              </a:rPr>
              <a:t>of the Indian Evidence Act </a:t>
            </a:r>
            <a:r>
              <a:rPr lang="en-IN" sz="2000" dirty="0" smtClean="0">
                <a:latin typeface="Constantia" pitchFamily="18" charset="0"/>
              </a:rPr>
              <a:t>1872;</a:t>
            </a:r>
            <a:endParaRPr lang="en-IN" sz="2000" dirty="0">
              <a:latin typeface="Constantia" pitchFamily="18" charset="0"/>
            </a:endParaRPr>
          </a:p>
          <a:p>
            <a:pPr marL="501650" indent="-228600" algn="just">
              <a:buClr>
                <a:srgbClr val="003399"/>
              </a:buClr>
              <a:buSzPct val="81000"/>
              <a:buFont typeface="Arial" pitchFamily="34" charset="0"/>
              <a:buChar char="•"/>
              <a:defRPr/>
            </a:pPr>
            <a:r>
              <a:rPr lang="en-IN" sz="2000" dirty="0">
                <a:latin typeface="Constantia" pitchFamily="18" charset="0"/>
              </a:rPr>
              <a:t>Any witness deemed to have a threat perception under the Witness Protection Scheme 2018 of the Union Government as approved by the Supreme Court in </a:t>
            </a:r>
            <a:r>
              <a:rPr lang="en-IN" sz="2000" b="1" i="1" dirty="0" err="1">
                <a:latin typeface="Constantia" pitchFamily="18" charset="0"/>
              </a:rPr>
              <a:t>Mahender</a:t>
            </a:r>
            <a:r>
              <a:rPr lang="en-IN" sz="2000" b="1" i="1" dirty="0">
                <a:latin typeface="Constantia" pitchFamily="18" charset="0"/>
              </a:rPr>
              <a:t> </a:t>
            </a:r>
            <a:r>
              <a:rPr lang="en-IN" sz="2000" b="1" i="1" dirty="0" err="1">
                <a:latin typeface="Constantia" pitchFamily="18" charset="0"/>
              </a:rPr>
              <a:t>Chawla</a:t>
            </a:r>
            <a:r>
              <a:rPr lang="en-IN" sz="2000" b="1" i="1" dirty="0">
                <a:latin typeface="Constantia" pitchFamily="18" charset="0"/>
              </a:rPr>
              <a:t> v. Union of India, </a:t>
            </a:r>
            <a:r>
              <a:rPr lang="en-IN" sz="2000" i="1" dirty="0">
                <a:latin typeface="Constantia" pitchFamily="18" charset="0"/>
              </a:rPr>
              <a:t>(2019) 14 SCC </a:t>
            </a:r>
            <a:r>
              <a:rPr lang="en-IN" sz="2000" i="1" dirty="0" smtClean="0">
                <a:latin typeface="Constantia" pitchFamily="18" charset="0"/>
              </a:rPr>
              <a:t>615;</a:t>
            </a:r>
            <a:endParaRPr lang="en-IN" sz="2000" dirty="0">
              <a:latin typeface="Constantia" pitchFamily="18" charset="0"/>
            </a:endParaRPr>
          </a:p>
          <a:p>
            <a:pPr marL="501650" indent="-228600" algn="just">
              <a:buClr>
                <a:srgbClr val="003399"/>
              </a:buClr>
              <a:buSzPct val="81000"/>
              <a:buFont typeface="Arial" pitchFamily="34" charset="0"/>
              <a:buChar char="•"/>
              <a:defRPr/>
            </a:pPr>
            <a:r>
              <a:rPr lang="en-IN" sz="2000" dirty="0">
                <a:latin typeface="Constantia" pitchFamily="18" charset="0"/>
              </a:rPr>
              <a:t>Any speech or hearing impaired individual or a person suffering from any other disability who is considered to be a vulnerable witness by the competent </a:t>
            </a:r>
            <a:r>
              <a:rPr lang="en-IN" sz="2000" dirty="0" smtClean="0">
                <a:latin typeface="Constantia" pitchFamily="18" charset="0"/>
              </a:rPr>
              <a:t>court; </a:t>
            </a:r>
            <a:r>
              <a:rPr lang="en-IN" sz="2000" dirty="0">
                <a:latin typeface="Constantia" pitchFamily="18" charset="0"/>
              </a:rPr>
              <a:t>and</a:t>
            </a:r>
          </a:p>
          <a:p>
            <a:pPr marL="501650" indent="-228600" algn="just">
              <a:buClr>
                <a:srgbClr val="003399"/>
              </a:buClr>
              <a:buSzPct val="81000"/>
              <a:buFont typeface="Arial" pitchFamily="34" charset="0"/>
              <a:buChar char="•"/>
              <a:defRPr/>
            </a:pPr>
            <a:r>
              <a:rPr lang="en-IN" sz="2000" b="1" dirty="0">
                <a:solidFill>
                  <a:schemeClr val="bg2">
                    <a:lumMod val="50000"/>
                  </a:schemeClr>
                </a:solidFill>
                <a:latin typeface="Constantia" pitchFamily="18" charset="0"/>
              </a:rPr>
              <a:t>Any other witness deemed to be vulnerable by the concerned court.</a:t>
            </a:r>
          </a:p>
          <a:p>
            <a:pPr marL="1608138" indent="-530225" algn="just">
              <a:lnSpc>
                <a:spcPct val="90000"/>
              </a:lnSpc>
              <a:buClr>
                <a:srgbClr val="003399"/>
              </a:buClr>
              <a:buSzPct val="81000"/>
              <a:buNone/>
              <a:defRPr/>
            </a:pPr>
            <a:r>
              <a:rPr lang="en-IN" sz="1500" b="1" i="1" dirty="0" smtClean="0">
                <a:solidFill>
                  <a:srgbClr val="CC0066"/>
                </a:solidFill>
                <a:latin typeface="Constantia" pitchFamily="18" charset="0"/>
              </a:rPr>
              <a:t>Ref</a:t>
            </a:r>
            <a:r>
              <a:rPr lang="en-IN" sz="1500" b="1" i="1" dirty="0">
                <a:solidFill>
                  <a:srgbClr val="CC0066"/>
                </a:solidFill>
                <a:latin typeface="Constantia" pitchFamily="18" charset="0"/>
              </a:rPr>
              <a:t>: </a:t>
            </a:r>
            <a:r>
              <a:rPr lang="en-IN" sz="1500" b="1" i="1" dirty="0" err="1">
                <a:solidFill>
                  <a:srgbClr val="CC0066"/>
                </a:solidFill>
                <a:latin typeface="Constantia" pitchFamily="18" charset="0"/>
              </a:rPr>
              <a:t>Smruti</a:t>
            </a:r>
            <a:r>
              <a:rPr lang="en-IN" sz="1500" b="1" i="1" dirty="0">
                <a:solidFill>
                  <a:srgbClr val="CC0066"/>
                </a:solidFill>
                <a:latin typeface="Constantia" pitchFamily="18" charset="0"/>
              </a:rPr>
              <a:t> </a:t>
            </a:r>
            <a:r>
              <a:rPr lang="en-IN" sz="1500" b="1" i="1" dirty="0" err="1">
                <a:solidFill>
                  <a:srgbClr val="CC0066"/>
                </a:solidFill>
                <a:latin typeface="Constantia" pitchFamily="18" charset="0"/>
              </a:rPr>
              <a:t>Tukaram</a:t>
            </a:r>
            <a:r>
              <a:rPr lang="en-IN" sz="1500" b="1" i="1" dirty="0">
                <a:solidFill>
                  <a:srgbClr val="CC0066"/>
                </a:solidFill>
                <a:latin typeface="Constantia" pitchFamily="18" charset="0"/>
              </a:rPr>
              <a:t> </a:t>
            </a:r>
            <a:r>
              <a:rPr lang="en-IN" sz="1500" b="1" i="1" dirty="0" err="1">
                <a:solidFill>
                  <a:srgbClr val="CC0066"/>
                </a:solidFill>
                <a:latin typeface="Constantia" pitchFamily="18" charset="0"/>
              </a:rPr>
              <a:t>Badade</a:t>
            </a:r>
            <a:r>
              <a:rPr lang="en-IN" sz="1500" b="1" i="1" dirty="0">
                <a:solidFill>
                  <a:srgbClr val="CC0066"/>
                </a:solidFill>
                <a:latin typeface="Constantia" pitchFamily="18" charset="0"/>
              </a:rPr>
              <a:t> v. State of Maharashtra, 2022 </a:t>
            </a:r>
            <a:r>
              <a:rPr lang="en-IN" sz="1500" b="1" i="1" dirty="0" err="1">
                <a:solidFill>
                  <a:srgbClr val="CC0066"/>
                </a:solidFill>
                <a:latin typeface="Constantia" pitchFamily="18" charset="0"/>
              </a:rPr>
              <a:t>SCCOnline</a:t>
            </a:r>
            <a:r>
              <a:rPr lang="en-IN" sz="1500" b="1" i="1" dirty="0">
                <a:solidFill>
                  <a:srgbClr val="CC0066"/>
                </a:solidFill>
                <a:latin typeface="Constantia" pitchFamily="18" charset="0"/>
              </a:rPr>
              <a:t> SC </a:t>
            </a:r>
            <a:r>
              <a:rPr lang="en-IN" sz="1500" b="1" i="1" dirty="0" smtClean="0">
                <a:solidFill>
                  <a:srgbClr val="CC0066"/>
                </a:solidFill>
                <a:latin typeface="Constantia" pitchFamily="18" charset="0"/>
              </a:rPr>
              <a:t>78</a:t>
            </a:r>
          </a:p>
          <a:p>
            <a:pPr marL="1608138" indent="-173038" algn="just">
              <a:buClr>
                <a:srgbClr val="003399"/>
              </a:buClr>
              <a:buSzPct val="81000"/>
              <a:buNone/>
              <a:defRPr/>
            </a:pPr>
            <a:r>
              <a:rPr lang="en-IN" sz="1400" b="1" i="1" dirty="0" smtClean="0">
                <a:solidFill>
                  <a:srgbClr val="FF0000"/>
                </a:solidFill>
                <a:latin typeface="Constantia" pitchFamily="18" charset="0"/>
              </a:rPr>
              <a:t>                   *</a:t>
            </a:r>
            <a:r>
              <a:rPr lang="en-IN" sz="1400" b="1" i="1" dirty="0" smtClean="0">
                <a:solidFill>
                  <a:schemeClr val="tx1"/>
                </a:solidFill>
                <a:latin typeface="Constantia" pitchFamily="18" charset="0"/>
              </a:rPr>
              <a:t> Now Section 124 of BSA, 2023 </a:t>
            </a:r>
            <a:endParaRPr lang="en-IN" sz="1400" b="1" i="1" dirty="0">
              <a:solidFill>
                <a:schemeClr val="tx1"/>
              </a:solidFill>
              <a:latin typeface="Constantia" pitchFamily="18" charset="0"/>
            </a:endParaRPr>
          </a:p>
          <a:p>
            <a:pPr marL="501650" indent="-228600" algn="just">
              <a:buClr>
                <a:srgbClr val="003399"/>
              </a:buClr>
              <a:buSzPct val="81000"/>
              <a:buNone/>
              <a:defRPr/>
            </a:pPr>
            <a:endParaRPr lang="en-US" sz="2000" dirty="0">
              <a:latin typeface="Constantia" pitchFamily="18" charset="0"/>
            </a:endParaRPr>
          </a:p>
          <a:p>
            <a:pPr algn="just">
              <a:buFont typeface="Georgia" pitchFamily="18" charset="0"/>
              <a:buNone/>
              <a:defRPr/>
            </a:pPr>
            <a:endParaRPr lang="en-IN" sz="2000" dirty="0">
              <a:latin typeface="Constantia" pitchFamily="18" charset="0"/>
            </a:endParaRPr>
          </a:p>
        </p:txBody>
      </p:sp>
      <p:sp>
        <p:nvSpPr>
          <p:cNvPr id="4" name="Slide Number Placeholder 3"/>
          <p:cNvSpPr>
            <a:spLocks noGrp="1"/>
          </p:cNvSpPr>
          <p:nvPr>
            <p:ph type="sldNum" sz="quarter" idx="16"/>
          </p:nvPr>
        </p:nvSpPr>
        <p:spPr/>
        <p:txBody>
          <a:bodyPr/>
          <a:lstStyle/>
          <a:p>
            <a:pPr>
              <a:defRPr/>
            </a:pPr>
            <a:fld id="{70C4FBD9-E343-4183-95FA-517B28456F23}" type="slidenum">
              <a:rPr lang="en-US" smtClean="0"/>
              <a:pPr>
                <a:defRPr/>
              </a:pPr>
              <a:t>5</a:t>
            </a:fld>
            <a:endParaRPr lang="en-US"/>
          </a:p>
        </p:txBody>
      </p:sp>
      <p:sp>
        <p:nvSpPr>
          <p:cNvPr id="9220" name="TextBox 4"/>
          <p:cNvSpPr txBox="1">
            <a:spLocks noChangeArrowheads="1"/>
          </p:cNvSpPr>
          <p:nvPr/>
        </p:nvSpPr>
        <p:spPr bwMode="auto">
          <a:xfrm>
            <a:off x="914400" y="533400"/>
            <a:ext cx="612775" cy="708025"/>
          </a:xfrm>
          <a:prstGeom prst="rect">
            <a:avLst/>
          </a:prstGeom>
          <a:noFill/>
          <a:ln w="9525">
            <a:noFill/>
            <a:miter lim="800000"/>
            <a:headEnd/>
            <a:tailEnd/>
          </a:ln>
        </p:spPr>
        <p:txBody>
          <a:bodyPr>
            <a:spAutoFit/>
          </a:bodyPr>
          <a:lstStyle/>
          <a:p>
            <a:r>
              <a:rPr lang="en-IN" sz="4000" b="1" dirty="0"/>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pPr>
              <a:defRPr/>
            </a:pPr>
            <a:fld id="{D3B59EE9-5654-4CB3-A1C8-68DB75DDD3D7}" type="slidenum">
              <a:rPr lang="en-US" smtClean="0"/>
              <a:pPr>
                <a:defRPr/>
              </a:pPr>
              <a:t>6</a:t>
            </a:fld>
            <a:endParaRPr lang="en-US"/>
          </a:p>
        </p:txBody>
      </p:sp>
      <p:sp>
        <p:nvSpPr>
          <p:cNvPr id="5" name="Subtitle 2"/>
          <p:cNvSpPr txBox="1">
            <a:spLocks/>
          </p:cNvSpPr>
          <p:nvPr/>
        </p:nvSpPr>
        <p:spPr>
          <a:xfrm>
            <a:off x="2133600" y="1538302"/>
            <a:ext cx="5181600" cy="3962400"/>
          </a:xfrm>
          <a:prstGeom prst="rect">
            <a:avLst/>
          </a:prstGeom>
        </p:spPr>
        <p:txBody>
          <a:bodyPr/>
          <a:lstStyle/>
          <a:p>
            <a:pPr marL="914400" lvl="1" indent="-457200" algn="just" fontAlgn="auto">
              <a:spcBef>
                <a:spcPct val="20000"/>
              </a:spcBef>
              <a:spcAft>
                <a:spcPts val="300"/>
              </a:spcAft>
              <a:buClr>
                <a:srgbClr val="003399"/>
              </a:buClr>
              <a:buSzPct val="130000"/>
              <a:buFont typeface="Arial" charset="0"/>
              <a:buChar char="•"/>
              <a:defRPr/>
            </a:pPr>
            <a:endParaRPr lang="en-US" sz="2400" dirty="0">
              <a:solidFill>
                <a:schemeClr val="tx2">
                  <a:lumMod val="50000"/>
                </a:schemeClr>
              </a:solidFill>
              <a:latin typeface="Constantia" pitchFamily="18" charset="0"/>
            </a:endParaRPr>
          </a:p>
          <a:p>
            <a:pPr marL="914400" lvl="1" indent="-457200" algn="just" fontAlgn="auto">
              <a:spcBef>
                <a:spcPct val="20000"/>
              </a:spcBef>
              <a:spcAft>
                <a:spcPts val="300"/>
              </a:spcAft>
              <a:buClr>
                <a:srgbClr val="003399"/>
              </a:buClr>
              <a:buSzPct val="130000"/>
              <a:buFont typeface="Arial" charset="0"/>
              <a:buChar char="•"/>
              <a:defRPr/>
            </a:pPr>
            <a:r>
              <a:rPr lang="en-US" sz="2400" dirty="0">
                <a:solidFill>
                  <a:schemeClr val="tx2">
                    <a:lumMod val="50000"/>
                  </a:schemeClr>
                </a:solidFill>
                <a:latin typeface="Constantia" pitchFamily="18" charset="0"/>
              </a:rPr>
              <a:t>in a civil or criminal case</a:t>
            </a:r>
          </a:p>
          <a:p>
            <a:pPr marL="914400" lvl="1" indent="-457200" algn="just" fontAlgn="auto">
              <a:spcBef>
                <a:spcPct val="20000"/>
              </a:spcBef>
              <a:spcAft>
                <a:spcPts val="300"/>
              </a:spcAft>
              <a:buClr>
                <a:srgbClr val="003399"/>
              </a:buClr>
              <a:buSzPct val="130000"/>
              <a:buFont typeface="Arial" charset="0"/>
              <a:buChar char="•"/>
              <a:defRPr/>
            </a:pPr>
            <a:r>
              <a:rPr lang="en-US" sz="2400" dirty="0">
                <a:solidFill>
                  <a:schemeClr val="tx2">
                    <a:lumMod val="50000"/>
                  </a:schemeClr>
                </a:solidFill>
                <a:latin typeface="Constantia" pitchFamily="18" charset="0"/>
              </a:rPr>
              <a:t>in a family matter</a:t>
            </a:r>
          </a:p>
          <a:p>
            <a:pPr marL="914400" lvl="1" indent="-457200" algn="just" fontAlgn="auto">
              <a:spcBef>
                <a:spcPct val="20000"/>
              </a:spcBef>
              <a:spcAft>
                <a:spcPts val="300"/>
              </a:spcAft>
              <a:buClr>
                <a:srgbClr val="003399"/>
              </a:buClr>
              <a:buSzPct val="130000"/>
              <a:buFont typeface="Arial" charset="0"/>
              <a:buChar char="•"/>
              <a:defRPr/>
            </a:pPr>
            <a:r>
              <a:rPr lang="en-US" sz="2400" dirty="0">
                <a:solidFill>
                  <a:schemeClr val="tx2">
                    <a:lumMod val="50000"/>
                  </a:schemeClr>
                </a:solidFill>
                <a:latin typeface="Constantia" pitchFamily="18" charset="0"/>
              </a:rPr>
              <a:t>in a custody dispute</a:t>
            </a:r>
          </a:p>
          <a:p>
            <a:pPr marL="914400" lvl="1" indent="-457200" algn="just" fontAlgn="auto">
              <a:spcBef>
                <a:spcPct val="20000"/>
              </a:spcBef>
              <a:spcAft>
                <a:spcPts val="300"/>
              </a:spcAft>
              <a:buClr>
                <a:srgbClr val="003399"/>
              </a:buClr>
              <a:buSzPct val="130000"/>
              <a:buFont typeface="Arial" charset="0"/>
              <a:buChar char="•"/>
              <a:defRPr/>
            </a:pPr>
            <a:r>
              <a:rPr lang="en-US" sz="2400" dirty="0">
                <a:solidFill>
                  <a:schemeClr val="tx2">
                    <a:lumMod val="50000"/>
                  </a:schemeClr>
                </a:solidFill>
                <a:latin typeface="Constantia" pitchFamily="18" charset="0"/>
              </a:rPr>
              <a:t>as a victim  of sexual abuse</a:t>
            </a:r>
          </a:p>
          <a:p>
            <a:pPr marL="914400" lvl="1" indent="-457200" algn="just" fontAlgn="auto">
              <a:spcBef>
                <a:spcPct val="20000"/>
              </a:spcBef>
              <a:spcAft>
                <a:spcPts val="300"/>
              </a:spcAft>
              <a:buClr>
                <a:srgbClr val="003399"/>
              </a:buClr>
              <a:buSzPct val="130000"/>
              <a:buFont typeface="Arial" charset="0"/>
              <a:buChar char="•"/>
              <a:defRPr/>
            </a:pPr>
            <a:r>
              <a:rPr lang="en-US" sz="2400" dirty="0">
                <a:solidFill>
                  <a:schemeClr val="tx2">
                    <a:lumMod val="50000"/>
                  </a:schemeClr>
                </a:solidFill>
                <a:latin typeface="Constantia" pitchFamily="18" charset="0"/>
              </a:rPr>
              <a:t>in a paternity action </a:t>
            </a:r>
          </a:p>
          <a:p>
            <a:pPr marL="914400" lvl="1" indent="-457200" algn="just" fontAlgn="auto">
              <a:spcBef>
                <a:spcPct val="20000"/>
              </a:spcBef>
              <a:spcAft>
                <a:spcPts val="300"/>
              </a:spcAft>
              <a:buClr>
                <a:srgbClr val="003399"/>
              </a:buClr>
              <a:buSzPct val="130000"/>
              <a:buFont typeface="Arial" charset="0"/>
              <a:buChar char="•"/>
              <a:defRPr/>
            </a:pPr>
            <a:r>
              <a:rPr lang="en-US" sz="2400" dirty="0">
                <a:solidFill>
                  <a:schemeClr val="tx2">
                    <a:lumMod val="50000"/>
                  </a:schemeClr>
                </a:solidFill>
                <a:latin typeface="Constantia" pitchFamily="18" charset="0"/>
              </a:rPr>
              <a:t>before Juvenile Justice Boards</a:t>
            </a:r>
          </a:p>
          <a:p>
            <a:pPr marL="914400" lvl="1" indent="-457200" algn="just" fontAlgn="auto">
              <a:spcBef>
                <a:spcPct val="20000"/>
              </a:spcBef>
              <a:spcAft>
                <a:spcPts val="300"/>
              </a:spcAft>
              <a:buClr>
                <a:srgbClr val="003399"/>
              </a:buClr>
              <a:buSzPct val="130000"/>
              <a:buFont typeface="Arial" charset="0"/>
              <a:buChar char="•"/>
              <a:defRPr/>
            </a:pPr>
            <a:r>
              <a:rPr lang="en-US" sz="2400" dirty="0">
                <a:solidFill>
                  <a:schemeClr val="tx2">
                    <a:lumMod val="50000"/>
                  </a:schemeClr>
                </a:solidFill>
                <a:latin typeface="Constantia" pitchFamily="18" charset="0"/>
              </a:rPr>
              <a:t>before Children’s Courts</a:t>
            </a:r>
          </a:p>
        </p:txBody>
      </p:sp>
      <p:sp>
        <p:nvSpPr>
          <p:cNvPr id="10244" name="TextBox 5"/>
          <p:cNvSpPr txBox="1">
            <a:spLocks noChangeArrowheads="1"/>
          </p:cNvSpPr>
          <p:nvPr/>
        </p:nvSpPr>
        <p:spPr bwMode="auto">
          <a:xfrm>
            <a:off x="1676400" y="1352780"/>
            <a:ext cx="6131550" cy="861774"/>
          </a:xfrm>
          <a:prstGeom prst="rect">
            <a:avLst/>
          </a:prstGeom>
          <a:noFill/>
          <a:ln w="9525">
            <a:noFill/>
            <a:miter lim="800000"/>
            <a:headEnd/>
            <a:tailEnd/>
          </a:ln>
        </p:spPr>
        <p:txBody>
          <a:bodyPr wrap="square">
            <a:spAutoFit/>
          </a:bodyPr>
          <a:lstStyle/>
          <a:p>
            <a:r>
              <a:rPr lang="en-US" sz="2600" b="1" i="1" dirty="0">
                <a:solidFill>
                  <a:srgbClr val="C00000"/>
                </a:solidFill>
                <a:latin typeface="Constantia" pitchFamily="18" charset="0"/>
              </a:rPr>
              <a:t>A vulnerable witness could be in court</a:t>
            </a:r>
          </a:p>
          <a:p>
            <a:endParaRPr lang="en-IN" sz="2400"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528786" y="2025982"/>
            <a:ext cx="6400800" cy="3474720"/>
          </a:xfrm>
        </p:spPr>
        <p:txBody>
          <a:bodyPr/>
          <a:lstStyle/>
          <a:p>
            <a:pPr algn="just">
              <a:buNone/>
            </a:pPr>
            <a:r>
              <a:rPr lang="en-US" i="1" dirty="0" smtClean="0">
                <a:latin typeface="Constantia" pitchFamily="18" charset="0"/>
              </a:rPr>
              <a:t>“3. </a:t>
            </a:r>
            <a:r>
              <a:rPr lang="en-US" b="1" i="1" dirty="0" smtClean="0">
                <a:latin typeface="Constantia" pitchFamily="18" charset="0"/>
              </a:rPr>
              <a:t>The use of VWDCs should, in addition to criminal cases, be allowed for other jurisdictions, including, civil jurisdictions, family courts, juvenile justice boards  and </a:t>
            </a:r>
            <a:r>
              <a:rPr lang="en-US" b="1" i="1" dirty="0" err="1" smtClean="0">
                <a:latin typeface="Constantia" pitchFamily="18" charset="0"/>
              </a:rPr>
              <a:t>Childrens</a:t>
            </a:r>
            <a:r>
              <a:rPr lang="en-US" b="1" i="1" dirty="0" smtClean="0">
                <a:latin typeface="Constantia" pitchFamily="18" charset="0"/>
              </a:rPr>
              <a:t>’ courts.</a:t>
            </a:r>
            <a:r>
              <a:rPr lang="en-US" i="1" dirty="0" smtClean="0">
                <a:latin typeface="Constantia" pitchFamily="18" charset="0"/>
              </a:rPr>
              <a:t> Permission should be granted for recording the evidence of vulnerable witnesses in cases across all jurisdictions. This suggestion in the report is appropriate and is accepted.”</a:t>
            </a:r>
            <a:endParaRPr lang="en-US" dirty="0">
              <a:latin typeface="Constantia" pitchFamily="18" charset="0"/>
            </a:endParaRPr>
          </a:p>
        </p:txBody>
      </p:sp>
      <p:sp>
        <p:nvSpPr>
          <p:cNvPr id="4" name="Slide Number Placeholder 3"/>
          <p:cNvSpPr>
            <a:spLocks noGrp="1"/>
          </p:cNvSpPr>
          <p:nvPr>
            <p:ph type="sldNum" sz="quarter" idx="16"/>
          </p:nvPr>
        </p:nvSpPr>
        <p:spPr/>
        <p:txBody>
          <a:bodyPr/>
          <a:lstStyle/>
          <a:p>
            <a:pPr>
              <a:defRPr/>
            </a:pPr>
            <a:fld id="{C623BBF8-9EF5-4B80-A140-68203E091C99}" type="slidenum">
              <a:rPr lang="en-US" smtClean="0"/>
              <a:pPr>
                <a:defRPr/>
              </a:pPr>
              <a:t>7</a:t>
            </a:fld>
            <a:endParaRPr lang="en-US"/>
          </a:p>
        </p:txBody>
      </p:sp>
      <p:sp>
        <p:nvSpPr>
          <p:cNvPr id="5" name="Rectangle 4"/>
          <p:cNvSpPr/>
          <p:nvPr/>
        </p:nvSpPr>
        <p:spPr>
          <a:xfrm>
            <a:off x="1857356" y="4925809"/>
            <a:ext cx="6215106" cy="646331"/>
          </a:xfrm>
          <a:prstGeom prst="rect">
            <a:avLst/>
          </a:prstGeom>
        </p:spPr>
        <p:txBody>
          <a:bodyPr wrap="square">
            <a:spAutoFit/>
          </a:bodyPr>
          <a:lstStyle/>
          <a:p>
            <a:pPr marL="1079500" indent="-722313" algn="just">
              <a:buClr>
                <a:srgbClr val="003399"/>
              </a:buClr>
              <a:buSzPct val="81000"/>
              <a:buNone/>
              <a:defRPr/>
            </a:pPr>
            <a:r>
              <a:rPr lang="en-IN" b="1" i="1" dirty="0" smtClean="0">
                <a:solidFill>
                  <a:srgbClr val="CC0066"/>
                </a:solidFill>
                <a:latin typeface="Constantia" pitchFamily="18" charset="0"/>
              </a:rPr>
              <a:t>Ref: </a:t>
            </a:r>
            <a:r>
              <a:rPr lang="en-IN" b="1" i="1" dirty="0" err="1" smtClean="0">
                <a:solidFill>
                  <a:srgbClr val="CC0066"/>
                </a:solidFill>
                <a:latin typeface="Constantia" pitchFamily="18" charset="0"/>
              </a:rPr>
              <a:t>Smruti</a:t>
            </a:r>
            <a:r>
              <a:rPr lang="en-IN" b="1" i="1" dirty="0" smtClean="0">
                <a:solidFill>
                  <a:srgbClr val="CC0066"/>
                </a:solidFill>
                <a:latin typeface="Constantia" pitchFamily="18" charset="0"/>
              </a:rPr>
              <a:t> </a:t>
            </a:r>
            <a:r>
              <a:rPr lang="en-IN" b="1" i="1" dirty="0" err="1" smtClean="0">
                <a:solidFill>
                  <a:srgbClr val="CC0066"/>
                </a:solidFill>
                <a:latin typeface="Constantia" pitchFamily="18" charset="0"/>
              </a:rPr>
              <a:t>Tukaram</a:t>
            </a:r>
            <a:r>
              <a:rPr lang="en-IN" b="1" i="1" dirty="0" smtClean="0">
                <a:solidFill>
                  <a:srgbClr val="CC0066"/>
                </a:solidFill>
                <a:latin typeface="Constantia" pitchFamily="18" charset="0"/>
              </a:rPr>
              <a:t> </a:t>
            </a:r>
            <a:r>
              <a:rPr lang="en-IN" b="1" i="1" dirty="0" err="1" smtClean="0">
                <a:solidFill>
                  <a:srgbClr val="CC0066"/>
                </a:solidFill>
                <a:latin typeface="Constantia" pitchFamily="18" charset="0"/>
              </a:rPr>
              <a:t>Badade</a:t>
            </a:r>
            <a:r>
              <a:rPr lang="en-IN" b="1" i="1" dirty="0" smtClean="0">
                <a:solidFill>
                  <a:srgbClr val="CC0066"/>
                </a:solidFill>
                <a:latin typeface="Constantia" pitchFamily="18" charset="0"/>
              </a:rPr>
              <a:t> v. State of Maharashtra, order dated 08.04.2022</a:t>
            </a:r>
            <a:endParaRPr lang="en-IN" b="1" i="1" dirty="0">
              <a:solidFill>
                <a:srgbClr val="CC0066"/>
              </a:solidFill>
              <a:latin typeface="Constantia" pitchFamily="18" charset="0"/>
            </a:endParaRPr>
          </a:p>
        </p:txBody>
      </p:sp>
      <p:sp>
        <p:nvSpPr>
          <p:cNvPr id="6" name="TextBox 5"/>
          <p:cNvSpPr txBox="1">
            <a:spLocks noChangeArrowheads="1"/>
          </p:cNvSpPr>
          <p:nvPr/>
        </p:nvSpPr>
        <p:spPr bwMode="auto">
          <a:xfrm>
            <a:off x="1428728" y="857232"/>
            <a:ext cx="6572296" cy="1292662"/>
          </a:xfrm>
          <a:prstGeom prst="rect">
            <a:avLst/>
          </a:prstGeom>
          <a:noFill/>
          <a:ln w="9525">
            <a:noFill/>
            <a:miter lim="800000"/>
            <a:headEnd/>
            <a:tailEnd/>
          </a:ln>
        </p:spPr>
        <p:txBody>
          <a:bodyPr wrap="square">
            <a:spAutoFit/>
          </a:bodyPr>
          <a:lstStyle/>
          <a:p>
            <a:pPr algn="ctr"/>
            <a:r>
              <a:rPr lang="en-US" sz="2600" b="1" i="1" dirty="0">
                <a:solidFill>
                  <a:srgbClr val="C00000"/>
                </a:solidFill>
                <a:latin typeface="Constantia" pitchFamily="18" charset="0"/>
              </a:rPr>
              <a:t>A </a:t>
            </a:r>
            <a:r>
              <a:rPr lang="en-US" sz="2600" b="1" i="1" dirty="0" smtClean="0">
                <a:solidFill>
                  <a:srgbClr val="C00000"/>
                </a:solidFill>
                <a:latin typeface="Constantia" pitchFamily="18" charset="0"/>
              </a:rPr>
              <a:t>VWDC facilities can be used in other jurisdictions</a:t>
            </a:r>
            <a:endParaRPr lang="en-US" sz="2600" b="1" i="1" dirty="0">
              <a:solidFill>
                <a:srgbClr val="C00000"/>
              </a:solidFill>
              <a:latin typeface="Constantia" pitchFamily="18" charset="0"/>
            </a:endParaRPr>
          </a:p>
          <a:p>
            <a:endParaRPr lang="en-IN" sz="2600" i="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1524000" y="3810000"/>
            <a:ext cx="1828800" cy="457200"/>
          </a:xfrm>
          <a:prstGeom prst="rect">
            <a:avLst/>
          </a:prstGeom>
          <a:noFill/>
          <a:ln w="9525">
            <a:noFill/>
            <a:miter lim="800000"/>
            <a:headEnd/>
            <a:tailEnd/>
          </a:ln>
        </p:spPr>
        <p:txBody>
          <a:bodyPr>
            <a:spAutoFit/>
          </a:bodyPr>
          <a:lstStyle/>
          <a:p>
            <a:pPr>
              <a:spcBef>
                <a:spcPct val="50000"/>
              </a:spcBef>
            </a:pPr>
            <a:endParaRPr lang="en-IN" sz="2400">
              <a:latin typeface="Times New Roman" pitchFamily="18" charset="0"/>
            </a:endParaRPr>
          </a:p>
        </p:txBody>
      </p:sp>
      <p:sp>
        <p:nvSpPr>
          <p:cNvPr id="3" name="Slide Number Placeholder 2"/>
          <p:cNvSpPr>
            <a:spLocks noGrp="1"/>
          </p:cNvSpPr>
          <p:nvPr>
            <p:ph type="sldNum" sz="quarter" idx="12"/>
          </p:nvPr>
        </p:nvSpPr>
        <p:spPr/>
        <p:txBody>
          <a:bodyPr/>
          <a:lstStyle/>
          <a:p>
            <a:pPr>
              <a:defRPr/>
            </a:pPr>
            <a:fld id="{50E8BADE-A9DF-4C2D-8285-6CA1F517DC68}" type="slidenum">
              <a:rPr lang="en-US"/>
              <a:pPr>
                <a:defRPr/>
              </a:pPr>
              <a:t>8</a:t>
            </a:fld>
            <a:endParaRPr lang="en-US"/>
          </a:p>
        </p:txBody>
      </p:sp>
      <p:sp>
        <p:nvSpPr>
          <p:cNvPr id="5" name="Rectangle 4"/>
          <p:cNvSpPr/>
          <p:nvPr/>
        </p:nvSpPr>
        <p:spPr>
          <a:xfrm>
            <a:off x="1285852" y="1965790"/>
            <a:ext cx="6572296" cy="2677656"/>
          </a:xfrm>
          <a:prstGeom prst="rect">
            <a:avLst/>
          </a:prstGeom>
        </p:spPr>
        <p:txBody>
          <a:bodyPr wrap="square">
            <a:spAutoFit/>
          </a:bodyPr>
          <a:lstStyle/>
          <a:p>
            <a:pPr marL="368300" indent="-368300" algn="just" eaLnBrk="1" fontAlgn="auto" hangingPunct="1">
              <a:buClr>
                <a:srgbClr val="003399"/>
              </a:buClr>
              <a:buFont typeface="Arial" pitchFamily="34" charset="0"/>
              <a:buChar char="•"/>
              <a:tabLst>
                <a:tab pos="355600" algn="l"/>
              </a:tabLst>
              <a:defRPr/>
            </a:pPr>
            <a:r>
              <a:rPr lang="en-GB" sz="2400" b="1" dirty="0">
                <a:solidFill>
                  <a:srgbClr val="C00000"/>
                </a:solidFill>
                <a:latin typeface="Constantia" pitchFamily="18" charset="0"/>
              </a:rPr>
              <a:t>The legal systems are adversarial. This is particularly problematic for vulnerable witnesses.</a:t>
            </a:r>
          </a:p>
          <a:p>
            <a:pPr marL="182563" indent="-365125" algn="just" eaLnBrk="1" fontAlgn="auto" hangingPunct="1">
              <a:buClr>
                <a:srgbClr val="003399"/>
              </a:buClr>
              <a:buFont typeface="Arial" pitchFamily="34" charset="0"/>
              <a:buChar char="•"/>
              <a:defRPr/>
            </a:pPr>
            <a:endParaRPr lang="en-GB" sz="2400" b="1" dirty="0">
              <a:solidFill>
                <a:srgbClr val="C00000"/>
              </a:solidFill>
              <a:latin typeface="Constantia" pitchFamily="18" charset="0"/>
            </a:endParaRPr>
          </a:p>
          <a:p>
            <a:pPr marL="368300" indent="-368300" algn="just" fontAlgn="auto">
              <a:buClr>
                <a:srgbClr val="003399"/>
              </a:buClr>
              <a:buFont typeface="Arial" pitchFamily="34" charset="0"/>
              <a:buChar char="•"/>
              <a:defRPr/>
            </a:pPr>
            <a:r>
              <a:rPr lang="en-IN" sz="2400" b="1" dirty="0">
                <a:solidFill>
                  <a:srgbClr val="C00000"/>
                </a:solidFill>
                <a:latin typeface="Constantia" pitchFamily="18" charset="0"/>
              </a:rPr>
              <a:t>Justice systems were NOT developed with children or vulnerable witnesses in mind </a:t>
            </a:r>
            <a:endParaRPr lang="en-GB" sz="2400" b="1" dirty="0">
              <a:solidFill>
                <a:srgbClr val="C00000"/>
              </a:solidFill>
              <a:latin typeface="Constantia" pitchFamily="18" charset="0"/>
            </a:endParaRPr>
          </a:p>
          <a:p>
            <a:pPr indent="-182880" algn="just" eaLnBrk="1" fontAlgn="auto" hangingPunct="1">
              <a:buClr>
                <a:srgbClr val="003399"/>
              </a:buClr>
              <a:defRPr/>
            </a:pPr>
            <a:endParaRPr lang="en-GB" sz="2400" b="1" dirty="0">
              <a:solidFill>
                <a:srgbClr val="003399"/>
              </a:solidFill>
              <a:latin typeface="Constantia"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p:cNvSpPr>
          <p:nvPr>
            <p:ph sz="quarter" idx="13"/>
          </p:nvPr>
        </p:nvSpPr>
        <p:spPr>
          <a:xfrm>
            <a:off x="1752600" y="2552712"/>
            <a:ext cx="5867400" cy="2590800"/>
          </a:xfrm>
        </p:spPr>
        <p:txBody>
          <a:bodyPr rtlCol="0">
            <a:noAutofit/>
          </a:bodyPr>
          <a:lstStyle/>
          <a:p>
            <a:pPr indent="-182880" algn="just" eaLnBrk="1" fontAlgn="auto" hangingPunct="1">
              <a:buClr>
                <a:srgbClr val="003399"/>
              </a:buClr>
              <a:buFont typeface="Arial" pitchFamily="34" charset="0"/>
              <a:buChar char="•"/>
              <a:defRPr/>
            </a:pPr>
            <a:r>
              <a:rPr lang="en-GB" dirty="0">
                <a:solidFill>
                  <a:schemeClr val="tx2">
                    <a:lumMod val="50000"/>
                  </a:schemeClr>
                </a:solidFill>
                <a:latin typeface="Constantia" pitchFamily="18" charset="0"/>
              </a:rPr>
              <a:t>Children are often the only material witnesses in cases of </a:t>
            </a:r>
            <a:r>
              <a:rPr lang="en-GB" dirty="0" smtClean="0">
                <a:solidFill>
                  <a:schemeClr val="tx2">
                    <a:lumMod val="50000"/>
                  </a:schemeClr>
                </a:solidFill>
                <a:latin typeface="Constantia" pitchFamily="18" charset="0"/>
              </a:rPr>
              <a:t>child sexual </a:t>
            </a:r>
            <a:r>
              <a:rPr lang="en-GB" dirty="0">
                <a:solidFill>
                  <a:schemeClr val="tx2">
                    <a:lumMod val="50000"/>
                  </a:schemeClr>
                </a:solidFill>
                <a:latin typeface="Constantia" pitchFamily="18" charset="0"/>
              </a:rPr>
              <a:t>abuse (CSA).</a:t>
            </a:r>
          </a:p>
          <a:p>
            <a:pPr indent="-182880" algn="just" eaLnBrk="1" fontAlgn="auto" hangingPunct="1">
              <a:buClr>
                <a:srgbClr val="003399"/>
              </a:buClr>
              <a:buFont typeface="Arial" pitchFamily="34" charset="0"/>
              <a:buChar char="•"/>
              <a:defRPr/>
            </a:pPr>
            <a:r>
              <a:rPr lang="en-GB" dirty="0">
                <a:solidFill>
                  <a:schemeClr val="tx2">
                    <a:lumMod val="50000"/>
                  </a:schemeClr>
                </a:solidFill>
                <a:latin typeface="Constantia" pitchFamily="18" charset="0"/>
              </a:rPr>
              <a:t>Children may also be witnesses to domestic violence and crimes of other kinds.</a:t>
            </a:r>
          </a:p>
        </p:txBody>
      </p:sp>
      <p:sp>
        <p:nvSpPr>
          <p:cNvPr id="11267" name="TextBox 2"/>
          <p:cNvSpPr txBox="1">
            <a:spLocks noChangeArrowheads="1"/>
          </p:cNvSpPr>
          <p:nvPr/>
        </p:nvSpPr>
        <p:spPr bwMode="auto">
          <a:xfrm>
            <a:off x="1905000" y="1793549"/>
            <a:ext cx="5710602" cy="492443"/>
          </a:xfrm>
          <a:prstGeom prst="rect">
            <a:avLst/>
          </a:prstGeom>
          <a:noFill/>
          <a:ln w="9525">
            <a:noFill/>
            <a:miter lim="800000"/>
            <a:headEnd/>
            <a:tailEnd/>
          </a:ln>
        </p:spPr>
        <p:txBody>
          <a:bodyPr wrap="none">
            <a:spAutoFit/>
          </a:bodyPr>
          <a:lstStyle/>
          <a:p>
            <a:r>
              <a:rPr lang="en-IN" sz="2600" b="1" i="1" dirty="0">
                <a:solidFill>
                  <a:srgbClr val="C00000"/>
                </a:solidFill>
                <a:latin typeface="Constantia" pitchFamily="18" charset="0"/>
              </a:rPr>
              <a:t>Special  issues regarding children...</a:t>
            </a:r>
            <a:endParaRPr lang="en-GB" sz="2600" b="1" i="1" dirty="0">
              <a:solidFill>
                <a:srgbClr val="C00000"/>
              </a:solidFill>
              <a:latin typeface="Constantia" pitchFamily="18" charset="0"/>
            </a:endParaRPr>
          </a:p>
        </p:txBody>
      </p:sp>
      <p:sp>
        <p:nvSpPr>
          <p:cNvPr id="4" name="Slide Number Placeholder 3"/>
          <p:cNvSpPr>
            <a:spLocks noGrp="1"/>
          </p:cNvSpPr>
          <p:nvPr>
            <p:ph type="sldNum" sz="quarter" idx="16"/>
          </p:nvPr>
        </p:nvSpPr>
        <p:spPr/>
        <p:txBody>
          <a:bodyPr/>
          <a:lstStyle/>
          <a:p>
            <a:pPr>
              <a:defRPr/>
            </a:pPr>
            <a:fld id="{270DA8FB-4FE0-4FF4-8617-5E06544CAB3B}" type="slidenum">
              <a:rPr lang="en-US"/>
              <a:pPr>
                <a:defRPr/>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3427</TotalTime>
  <Words>1586</Words>
  <Application>Microsoft Office PowerPoint</Application>
  <PresentationFormat>On-screen Show (4:3)</PresentationFormat>
  <Paragraphs>224</Paragraphs>
  <Slides>38</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0" baseType="lpstr">
      <vt:lpstr>Slipstream</vt:lpstr>
      <vt:lpstr>Bitmap Image</vt:lpstr>
      <vt:lpstr>Vulnerable witnesses in the court room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Ajeet Kumar Jha</cp:lastModifiedBy>
  <cp:revision>598</cp:revision>
  <dcterms:created xsi:type="dcterms:W3CDTF">2013-04-22T06:32:43Z</dcterms:created>
  <dcterms:modified xsi:type="dcterms:W3CDTF">2025-03-20T11:16:08Z</dcterms:modified>
</cp:coreProperties>
</file>