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56" r:id="rId2"/>
    <p:sldId id="260" r:id="rId3"/>
    <p:sldId id="264" r:id="rId4"/>
    <p:sldId id="261" r:id="rId5"/>
    <p:sldId id="262" r:id="rId6"/>
    <p:sldId id="263" r:id="rId7"/>
    <p:sldId id="265" r:id="rId8"/>
    <p:sldId id="266" r:id="rId9"/>
    <p:sldId id="267" r:id="rId10"/>
    <p:sldId id="329" r:id="rId11"/>
    <p:sldId id="332" r:id="rId12"/>
    <p:sldId id="333" r:id="rId13"/>
    <p:sldId id="326" r:id="rId14"/>
    <p:sldId id="330" r:id="rId15"/>
    <p:sldId id="331" r:id="rId16"/>
    <p:sldId id="275" r:id="rId17"/>
    <p:sldId id="314" r:id="rId18"/>
    <p:sldId id="276" r:id="rId19"/>
    <p:sldId id="277" r:id="rId20"/>
    <p:sldId id="284" r:id="rId21"/>
    <p:sldId id="285" r:id="rId22"/>
    <p:sldId id="287" r:id="rId23"/>
    <p:sldId id="288" r:id="rId24"/>
    <p:sldId id="289" r:id="rId25"/>
    <p:sldId id="297" r:id="rId26"/>
    <p:sldId id="338" r:id="rId27"/>
    <p:sldId id="299" r:id="rId28"/>
    <p:sldId id="315" r:id="rId29"/>
    <p:sldId id="340" r:id="rId30"/>
    <p:sldId id="341" r:id="rId31"/>
    <p:sldId id="342" r:id="rId32"/>
    <p:sldId id="343" r:id="rId33"/>
    <p:sldId id="344" r:id="rId34"/>
    <p:sldId id="345" r:id="rId35"/>
    <p:sldId id="346" r:id="rId36"/>
    <p:sldId id="347" r:id="rId37"/>
    <p:sldId id="348" r:id="rId38"/>
    <p:sldId id="349" r:id="rId39"/>
    <p:sldId id="35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756" autoAdjust="0"/>
  </p:normalViewPr>
  <p:slideViewPr>
    <p:cSldViewPr>
      <p:cViewPr varScale="1">
        <p:scale>
          <a:sx n="74" d="100"/>
          <a:sy n="74" d="100"/>
        </p:scale>
        <p:origin x="126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slide" Target="slides/slide38.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notesMaster" Target="notesMasters/notesMaster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slide" Target="slides/slide39.xml" /><Relationship Id="rId45"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4"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 Id="rId43" Type="http://schemas.openxmlformats.org/officeDocument/2006/relationships/viewProps" Target="viewProps.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0E2E23-51BC-4048-A6A2-1CFC12A80F1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IN"/>
        </a:p>
      </dgm:t>
    </dgm:pt>
    <dgm:pt modelId="{4CE37262-73F5-43CB-A41A-9F850CDEEB15}">
      <dgm:prSet phldrT="[Text]" custT="1"/>
      <dgm:spPr/>
      <dgm:t>
        <a:bodyPr/>
        <a:lstStyle/>
        <a:p>
          <a:r>
            <a:rPr lang="en-US" sz="2800" dirty="0"/>
            <a:t>Provision of  Act</a:t>
          </a:r>
          <a:endParaRPr lang="en-IN" sz="2800" dirty="0"/>
        </a:p>
      </dgm:t>
    </dgm:pt>
    <dgm:pt modelId="{ADB124B0-60A2-4997-9FEF-26E36E15A788}" type="parTrans" cxnId="{7369F1FB-02AA-4FE2-AE20-A8F68AFE8863}">
      <dgm:prSet/>
      <dgm:spPr/>
      <dgm:t>
        <a:bodyPr/>
        <a:lstStyle/>
        <a:p>
          <a:endParaRPr lang="en-IN"/>
        </a:p>
      </dgm:t>
    </dgm:pt>
    <dgm:pt modelId="{580BACCF-274E-40EA-95F7-7AB208D34241}" type="sibTrans" cxnId="{7369F1FB-02AA-4FE2-AE20-A8F68AFE8863}">
      <dgm:prSet/>
      <dgm:spPr/>
      <dgm:t>
        <a:bodyPr/>
        <a:lstStyle/>
        <a:p>
          <a:endParaRPr lang="en-IN"/>
        </a:p>
      </dgm:t>
    </dgm:pt>
    <dgm:pt modelId="{3BDC3C51-E9C5-4414-886D-03AE56C2879B}">
      <dgm:prSet phldrT="[Text]" custT="1"/>
      <dgm:spPr/>
      <dgm:t>
        <a:bodyPr/>
        <a:lstStyle/>
        <a:p>
          <a:r>
            <a:rPr lang="en-US" sz="2800" dirty="0"/>
            <a:t>Import</a:t>
          </a:r>
          <a:endParaRPr lang="en-IN" sz="2800" dirty="0"/>
        </a:p>
      </dgm:t>
    </dgm:pt>
    <dgm:pt modelId="{4189A06C-5FF2-472A-A627-63670FC6B637}" type="parTrans" cxnId="{7FCD5D28-5372-4868-B31A-185B58135CD5}">
      <dgm:prSet/>
      <dgm:spPr/>
      <dgm:t>
        <a:bodyPr/>
        <a:lstStyle/>
        <a:p>
          <a:endParaRPr lang="en-IN" sz="2400"/>
        </a:p>
      </dgm:t>
    </dgm:pt>
    <dgm:pt modelId="{0DCDF91F-EF32-457D-A374-D232A8C669E5}" type="sibTrans" cxnId="{7FCD5D28-5372-4868-B31A-185B58135CD5}">
      <dgm:prSet/>
      <dgm:spPr/>
      <dgm:t>
        <a:bodyPr/>
        <a:lstStyle/>
        <a:p>
          <a:endParaRPr lang="en-IN"/>
        </a:p>
      </dgm:t>
    </dgm:pt>
    <dgm:pt modelId="{7C75942C-34C9-4D4C-83E5-DEA3D1252224}">
      <dgm:prSet phldrT="[Text]" custT="1"/>
      <dgm:spPr/>
      <dgm:t>
        <a:bodyPr/>
        <a:lstStyle/>
        <a:p>
          <a:r>
            <a:rPr lang="en-US" sz="2800" dirty="0"/>
            <a:t>Manufacturing</a:t>
          </a:r>
          <a:endParaRPr lang="en-IN" sz="2800" dirty="0"/>
        </a:p>
      </dgm:t>
    </dgm:pt>
    <dgm:pt modelId="{16A25376-03A5-45EF-82A6-D0C429743A6F}" type="parTrans" cxnId="{08180402-82B0-469A-B2A9-600CFD2183B6}">
      <dgm:prSet/>
      <dgm:spPr/>
      <dgm:t>
        <a:bodyPr/>
        <a:lstStyle/>
        <a:p>
          <a:endParaRPr lang="en-IN" sz="2400"/>
        </a:p>
      </dgm:t>
    </dgm:pt>
    <dgm:pt modelId="{06EAF2D1-BD86-45B0-A907-13CF763EA60D}" type="sibTrans" cxnId="{08180402-82B0-469A-B2A9-600CFD2183B6}">
      <dgm:prSet/>
      <dgm:spPr/>
      <dgm:t>
        <a:bodyPr/>
        <a:lstStyle/>
        <a:p>
          <a:endParaRPr lang="en-IN"/>
        </a:p>
      </dgm:t>
    </dgm:pt>
    <dgm:pt modelId="{5B56906D-4ABA-458E-8B5B-3367885CFE4B}">
      <dgm:prSet phldrT="[Text]" custT="1"/>
      <dgm:spPr/>
      <dgm:t>
        <a:bodyPr/>
        <a:lstStyle/>
        <a:p>
          <a:r>
            <a:rPr lang="en-US" sz="2800" dirty="0"/>
            <a:t>Sales</a:t>
          </a:r>
          <a:endParaRPr lang="en-IN" sz="2800" dirty="0"/>
        </a:p>
      </dgm:t>
    </dgm:pt>
    <dgm:pt modelId="{BFC717EF-F560-41CC-BC43-3611E892B95C}" type="parTrans" cxnId="{0A0707AC-194A-4516-9175-A25FB9FB70D7}">
      <dgm:prSet/>
      <dgm:spPr/>
      <dgm:t>
        <a:bodyPr/>
        <a:lstStyle/>
        <a:p>
          <a:endParaRPr lang="en-IN" sz="2400"/>
        </a:p>
      </dgm:t>
    </dgm:pt>
    <dgm:pt modelId="{88613916-49DF-483A-88E8-32A6264F682C}" type="sibTrans" cxnId="{0A0707AC-194A-4516-9175-A25FB9FB70D7}">
      <dgm:prSet/>
      <dgm:spPr/>
      <dgm:t>
        <a:bodyPr/>
        <a:lstStyle/>
        <a:p>
          <a:endParaRPr lang="en-IN"/>
        </a:p>
      </dgm:t>
    </dgm:pt>
    <dgm:pt modelId="{8D4ABFD2-6B57-4915-B1AE-1B70039A93AF}">
      <dgm:prSet phldrT="[Text]" custT="1"/>
      <dgm:spPr/>
      <dgm:t>
        <a:bodyPr/>
        <a:lstStyle/>
        <a:p>
          <a:r>
            <a:rPr lang="en-US" sz="2800" dirty="0"/>
            <a:t>Labeling &amp; Packaging</a:t>
          </a:r>
          <a:endParaRPr lang="en-IN" sz="2800" dirty="0"/>
        </a:p>
      </dgm:t>
    </dgm:pt>
    <dgm:pt modelId="{76D1F842-D46D-4A87-8638-B1572E266291}" type="parTrans" cxnId="{4EE1D417-4ADC-49CA-BFFF-801C4F9CDE97}">
      <dgm:prSet/>
      <dgm:spPr/>
      <dgm:t>
        <a:bodyPr/>
        <a:lstStyle/>
        <a:p>
          <a:endParaRPr lang="en-IN" sz="2400"/>
        </a:p>
      </dgm:t>
    </dgm:pt>
    <dgm:pt modelId="{F48F6C27-C012-424A-8AE8-1F843A090407}" type="sibTrans" cxnId="{4EE1D417-4ADC-49CA-BFFF-801C4F9CDE97}">
      <dgm:prSet/>
      <dgm:spPr/>
      <dgm:t>
        <a:bodyPr/>
        <a:lstStyle/>
        <a:p>
          <a:endParaRPr lang="en-IN"/>
        </a:p>
      </dgm:t>
    </dgm:pt>
    <dgm:pt modelId="{228E8D15-17D1-4D93-AF9A-39A617D306F0}" type="pres">
      <dgm:prSet presAssocID="{800E2E23-51BC-4048-A6A2-1CFC12A80F1B}" presName="hierChild1" presStyleCnt="0">
        <dgm:presLayoutVars>
          <dgm:orgChart val="1"/>
          <dgm:chPref val="1"/>
          <dgm:dir/>
          <dgm:animOne val="branch"/>
          <dgm:animLvl val="lvl"/>
          <dgm:resizeHandles/>
        </dgm:presLayoutVars>
      </dgm:prSet>
      <dgm:spPr/>
    </dgm:pt>
    <dgm:pt modelId="{B8D50460-0D31-4DB1-9C8C-0CD322CE4F68}" type="pres">
      <dgm:prSet presAssocID="{4CE37262-73F5-43CB-A41A-9F850CDEEB15}" presName="hierRoot1" presStyleCnt="0">
        <dgm:presLayoutVars>
          <dgm:hierBranch val="init"/>
        </dgm:presLayoutVars>
      </dgm:prSet>
      <dgm:spPr/>
    </dgm:pt>
    <dgm:pt modelId="{47D9052A-D5CB-4ABC-96EA-183FEA2F9D5A}" type="pres">
      <dgm:prSet presAssocID="{4CE37262-73F5-43CB-A41A-9F850CDEEB15}" presName="rootComposite1" presStyleCnt="0"/>
      <dgm:spPr/>
    </dgm:pt>
    <dgm:pt modelId="{F8C4CB20-C69B-44FC-A314-46FEA1CC9786}" type="pres">
      <dgm:prSet presAssocID="{4CE37262-73F5-43CB-A41A-9F850CDEEB15}" presName="rootText1" presStyleLbl="node0" presStyleIdx="0" presStyleCnt="1" custScaleY="115325" custLinFactNeighborX="-2584" custLinFactNeighborY="-46223">
        <dgm:presLayoutVars>
          <dgm:chPref val="3"/>
        </dgm:presLayoutVars>
      </dgm:prSet>
      <dgm:spPr/>
    </dgm:pt>
    <dgm:pt modelId="{4A8A97A4-6FC1-4776-BD69-DAAA68152CB6}" type="pres">
      <dgm:prSet presAssocID="{4CE37262-73F5-43CB-A41A-9F850CDEEB15}" presName="rootConnector1" presStyleLbl="node1" presStyleIdx="0" presStyleCnt="0"/>
      <dgm:spPr/>
    </dgm:pt>
    <dgm:pt modelId="{50037084-3C7E-4007-A716-C71ABAF8467A}" type="pres">
      <dgm:prSet presAssocID="{4CE37262-73F5-43CB-A41A-9F850CDEEB15}" presName="hierChild2" presStyleCnt="0"/>
      <dgm:spPr/>
    </dgm:pt>
    <dgm:pt modelId="{A79AED43-C32D-4879-803D-E54828F80460}" type="pres">
      <dgm:prSet presAssocID="{4189A06C-5FF2-472A-A627-63670FC6B637}" presName="Name37" presStyleLbl="parChTrans1D2" presStyleIdx="0" presStyleCnt="4"/>
      <dgm:spPr/>
    </dgm:pt>
    <dgm:pt modelId="{7E5CB1E9-6326-4283-9543-AAA4A4ACED0B}" type="pres">
      <dgm:prSet presAssocID="{3BDC3C51-E9C5-4414-886D-03AE56C2879B}" presName="hierRoot2" presStyleCnt="0">
        <dgm:presLayoutVars>
          <dgm:hierBranch val="init"/>
        </dgm:presLayoutVars>
      </dgm:prSet>
      <dgm:spPr/>
    </dgm:pt>
    <dgm:pt modelId="{693F95F1-B2A9-4D85-9CBB-056504632D63}" type="pres">
      <dgm:prSet presAssocID="{3BDC3C51-E9C5-4414-886D-03AE56C2879B}" presName="rootComposite" presStyleCnt="0"/>
      <dgm:spPr/>
    </dgm:pt>
    <dgm:pt modelId="{46658A7F-2FD8-4BCE-B897-D0086AFC236C}" type="pres">
      <dgm:prSet presAssocID="{3BDC3C51-E9C5-4414-886D-03AE56C2879B}" presName="rootText" presStyleLbl="node2" presStyleIdx="0" presStyleCnt="4" custLinFactNeighborX="-319" custLinFactNeighborY="4424">
        <dgm:presLayoutVars>
          <dgm:chPref val="3"/>
        </dgm:presLayoutVars>
      </dgm:prSet>
      <dgm:spPr/>
    </dgm:pt>
    <dgm:pt modelId="{03F61A28-78EA-48B4-99C0-290F36AF8A65}" type="pres">
      <dgm:prSet presAssocID="{3BDC3C51-E9C5-4414-886D-03AE56C2879B}" presName="rootConnector" presStyleLbl="node2" presStyleIdx="0" presStyleCnt="4"/>
      <dgm:spPr/>
    </dgm:pt>
    <dgm:pt modelId="{24342B09-D79A-44F1-81DA-CC8E3E9E8436}" type="pres">
      <dgm:prSet presAssocID="{3BDC3C51-E9C5-4414-886D-03AE56C2879B}" presName="hierChild4" presStyleCnt="0"/>
      <dgm:spPr/>
    </dgm:pt>
    <dgm:pt modelId="{945D7EEF-87DE-491C-9A66-3CE688108022}" type="pres">
      <dgm:prSet presAssocID="{3BDC3C51-E9C5-4414-886D-03AE56C2879B}" presName="hierChild5" presStyleCnt="0"/>
      <dgm:spPr/>
    </dgm:pt>
    <dgm:pt modelId="{8C90F10A-F614-49B7-83B2-BE25BD6EE486}" type="pres">
      <dgm:prSet presAssocID="{16A25376-03A5-45EF-82A6-D0C429743A6F}" presName="Name37" presStyleLbl="parChTrans1D2" presStyleIdx="1" presStyleCnt="4"/>
      <dgm:spPr/>
    </dgm:pt>
    <dgm:pt modelId="{F15E3639-448E-4B73-AAEE-53F7598C3CBD}" type="pres">
      <dgm:prSet presAssocID="{7C75942C-34C9-4D4C-83E5-DEA3D1252224}" presName="hierRoot2" presStyleCnt="0">
        <dgm:presLayoutVars>
          <dgm:hierBranch val="init"/>
        </dgm:presLayoutVars>
      </dgm:prSet>
      <dgm:spPr/>
    </dgm:pt>
    <dgm:pt modelId="{4D1C9526-836B-4E7A-9B9F-58A78DC6ADDD}" type="pres">
      <dgm:prSet presAssocID="{7C75942C-34C9-4D4C-83E5-DEA3D1252224}" presName="rootComposite" presStyleCnt="0"/>
      <dgm:spPr/>
    </dgm:pt>
    <dgm:pt modelId="{542BCEA5-6EBE-400E-99BC-0F1F8A4BE519}" type="pres">
      <dgm:prSet presAssocID="{7C75942C-34C9-4D4C-83E5-DEA3D1252224}" presName="rootText" presStyleLbl="node2" presStyleIdx="1" presStyleCnt="4" custScaleX="129113">
        <dgm:presLayoutVars>
          <dgm:chPref val="3"/>
        </dgm:presLayoutVars>
      </dgm:prSet>
      <dgm:spPr/>
    </dgm:pt>
    <dgm:pt modelId="{F8D26D28-ED5E-443D-BEA1-094064286E14}" type="pres">
      <dgm:prSet presAssocID="{7C75942C-34C9-4D4C-83E5-DEA3D1252224}" presName="rootConnector" presStyleLbl="node2" presStyleIdx="1" presStyleCnt="4"/>
      <dgm:spPr/>
    </dgm:pt>
    <dgm:pt modelId="{0750E891-813B-4A43-99C3-C1B0F5624506}" type="pres">
      <dgm:prSet presAssocID="{7C75942C-34C9-4D4C-83E5-DEA3D1252224}" presName="hierChild4" presStyleCnt="0"/>
      <dgm:spPr/>
    </dgm:pt>
    <dgm:pt modelId="{D287C08E-8BD3-4C93-BEB1-7B56E312963C}" type="pres">
      <dgm:prSet presAssocID="{7C75942C-34C9-4D4C-83E5-DEA3D1252224}" presName="hierChild5" presStyleCnt="0"/>
      <dgm:spPr/>
    </dgm:pt>
    <dgm:pt modelId="{3AECFC00-B9EE-4344-950E-ACDF870ACC33}" type="pres">
      <dgm:prSet presAssocID="{BFC717EF-F560-41CC-BC43-3611E892B95C}" presName="Name37" presStyleLbl="parChTrans1D2" presStyleIdx="2" presStyleCnt="4"/>
      <dgm:spPr/>
    </dgm:pt>
    <dgm:pt modelId="{3C3D6D09-AF28-489B-8DBF-A3B2914DE287}" type="pres">
      <dgm:prSet presAssocID="{5B56906D-4ABA-458E-8B5B-3367885CFE4B}" presName="hierRoot2" presStyleCnt="0">
        <dgm:presLayoutVars>
          <dgm:hierBranch val="init"/>
        </dgm:presLayoutVars>
      </dgm:prSet>
      <dgm:spPr/>
    </dgm:pt>
    <dgm:pt modelId="{C7F2B444-86FE-4685-AD7A-A2C9D9AF21AB}" type="pres">
      <dgm:prSet presAssocID="{5B56906D-4ABA-458E-8B5B-3367885CFE4B}" presName="rootComposite" presStyleCnt="0"/>
      <dgm:spPr/>
    </dgm:pt>
    <dgm:pt modelId="{56A8AB3B-B776-4DEA-9FDB-1C71267C2F19}" type="pres">
      <dgm:prSet presAssocID="{5B56906D-4ABA-458E-8B5B-3367885CFE4B}" presName="rootText" presStyleLbl="node2" presStyleIdx="2" presStyleCnt="4" custAng="0">
        <dgm:presLayoutVars>
          <dgm:chPref val="3"/>
        </dgm:presLayoutVars>
      </dgm:prSet>
      <dgm:spPr/>
    </dgm:pt>
    <dgm:pt modelId="{4962CC59-1C40-447C-B28E-87AB5E6CBD08}" type="pres">
      <dgm:prSet presAssocID="{5B56906D-4ABA-458E-8B5B-3367885CFE4B}" presName="rootConnector" presStyleLbl="node2" presStyleIdx="2" presStyleCnt="4"/>
      <dgm:spPr/>
    </dgm:pt>
    <dgm:pt modelId="{3D3FCB6B-5A0D-4D17-AF77-157F60962851}" type="pres">
      <dgm:prSet presAssocID="{5B56906D-4ABA-458E-8B5B-3367885CFE4B}" presName="hierChild4" presStyleCnt="0"/>
      <dgm:spPr/>
    </dgm:pt>
    <dgm:pt modelId="{8C5C7547-B97B-4F98-8F07-8FCE324B1E0C}" type="pres">
      <dgm:prSet presAssocID="{5B56906D-4ABA-458E-8B5B-3367885CFE4B}" presName="hierChild5" presStyleCnt="0"/>
      <dgm:spPr/>
    </dgm:pt>
    <dgm:pt modelId="{DCA8D95A-2904-472D-AE0D-2650E873A91C}" type="pres">
      <dgm:prSet presAssocID="{76D1F842-D46D-4A87-8638-B1572E266291}" presName="Name37" presStyleLbl="parChTrans1D2" presStyleIdx="3" presStyleCnt="4"/>
      <dgm:spPr/>
    </dgm:pt>
    <dgm:pt modelId="{10304B8B-0F42-4D64-9505-49A0A5E8B816}" type="pres">
      <dgm:prSet presAssocID="{8D4ABFD2-6B57-4915-B1AE-1B70039A93AF}" presName="hierRoot2" presStyleCnt="0">
        <dgm:presLayoutVars>
          <dgm:hierBranch val="init"/>
        </dgm:presLayoutVars>
      </dgm:prSet>
      <dgm:spPr/>
    </dgm:pt>
    <dgm:pt modelId="{E4E33F83-1379-454A-B074-AA3F93EA843E}" type="pres">
      <dgm:prSet presAssocID="{8D4ABFD2-6B57-4915-B1AE-1B70039A93AF}" presName="rootComposite" presStyleCnt="0"/>
      <dgm:spPr/>
    </dgm:pt>
    <dgm:pt modelId="{2AD7C6EF-B015-4CA9-83CD-AB1AEE174093}" type="pres">
      <dgm:prSet presAssocID="{8D4ABFD2-6B57-4915-B1AE-1B70039A93AF}" presName="rootText" presStyleLbl="node2" presStyleIdx="3" presStyleCnt="4" custScaleX="100243" custScaleY="185684">
        <dgm:presLayoutVars>
          <dgm:chPref val="3"/>
        </dgm:presLayoutVars>
      </dgm:prSet>
      <dgm:spPr/>
    </dgm:pt>
    <dgm:pt modelId="{9E26F062-D39B-465B-B2D4-73EC02F8F01B}" type="pres">
      <dgm:prSet presAssocID="{8D4ABFD2-6B57-4915-B1AE-1B70039A93AF}" presName="rootConnector" presStyleLbl="node2" presStyleIdx="3" presStyleCnt="4"/>
      <dgm:spPr/>
    </dgm:pt>
    <dgm:pt modelId="{4A82E1DB-E87F-4905-89DF-F129A7C4E35E}" type="pres">
      <dgm:prSet presAssocID="{8D4ABFD2-6B57-4915-B1AE-1B70039A93AF}" presName="hierChild4" presStyleCnt="0"/>
      <dgm:spPr/>
    </dgm:pt>
    <dgm:pt modelId="{6B3132AD-5207-4623-895E-A3C36C1E6D8F}" type="pres">
      <dgm:prSet presAssocID="{8D4ABFD2-6B57-4915-B1AE-1B70039A93AF}" presName="hierChild5" presStyleCnt="0"/>
      <dgm:spPr/>
    </dgm:pt>
    <dgm:pt modelId="{34FA72EE-8766-4D1A-8279-41DA27D17101}" type="pres">
      <dgm:prSet presAssocID="{4CE37262-73F5-43CB-A41A-9F850CDEEB15}" presName="hierChild3" presStyleCnt="0"/>
      <dgm:spPr/>
    </dgm:pt>
  </dgm:ptLst>
  <dgm:cxnLst>
    <dgm:cxn modelId="{08180402-82B0-469A-B2A9-600CFD2183B6}" srcId="{4CE37262-73F5-43CB-A41A-9F850CDEEB15}" destId="{7C75942C-34C9-4D4C-83E5-DEA3D1252224}" srcOrd="1" destOrd="0" parTransId="{16A25376-03A5-45EF-82A6-D0C429743A6F}" sibTransId="{06EAF2D1-BD86-45B0-A907-13CF763EA60D}"/>
    <dgm:cxn modelId="{4EE1D417-4ADC-49CA-BFFF-801C4F9CDE97}" srcId="{4CE37262-73F5-43CB-A41A-9F850CDEEB15}" destId="{8D4ABFD2-6B57-4915-B1AE-1B70039A93AF}" srcOrd="3" destOrd="0" parTransId="{76D1F842-D46D-4A87-8638-B1572E266291}" sibTransId="{F48F6C27-C012-424A-8AE8-1F843A090407}"/>
    <dgm:cxn modelId="{F1DC6526-2E0C-4C52-B478-21EB5F549FF8}" type="presOf" srcId="{7C75942C-34C9-4D4C-83E5-DEA3D1252224}" destId="{542BCEA5-6EBE-400E-99BC-0F1F8A4BE519}" srcOrd="0" destOrd="0" presId="urn:microsoft.com/office/officeart/2005/8/layout/orgChart1"/>
    <dgm:cxn modelId="{7FCD5D28-5372-4868-B31A-185B58135CD5}" srcId="{4CE37262-73F5-43CB-A41A-9F850CDEEB15}" destId="{3BDC3C51-E9C5-4414-886D-03AE56C2879B}" srcOrd="0" destOrd="0" parTransId="{4189A06C-5FF2-472A-A627-63670FC6B637}" sibTransId="{0DCDF91F-EF32-457D-A374-D232A8C669E5}"/>
    <dgm:cxn modelId="{09E8422D-FA85-4A7B-8D45-6374C65091BE}" type="presOf" srcId="{4CE37262-73F5-43CB-A41A-9F850CDEEB15}" destId="{4A8A97A4-6FC1-4776-BD69-DAAA68152CB6}" srcOrd="1" destOrd="0" presId="urn:microsoft.com/office/officeart/2005/8/layout/orgChart1"/>
    <dgm:cxn modelId="{3766EA3A-6F86-444B-AC2A-1886ADCCD9C6}" type="presOf" srcId="{5B56906D-4ABA-458E-8B5B-3367885CFE4B}" destId="{4962CC59-1C40-447C-B28E-87AB5E6CBD08}" srcOrd="1" destOrd="0" presId="urn:microsoft.com/office/officeart/2005/8/layout/orgChart1"/>
    <dgm:cxn modelId="{62AE7A3C-CDDE-40FB-B85B-8A4D47C29DD8}" type="presOf" srcId="{4CE37262-73F5-43CB-A41A-9F850CDEEB15}" destId="{F8C4CB20-C69B-44FC-A314-46FEA1CC9786}" srcOrd="0" destOrd="0" presId="urn:microsoft.com/office/officeart/2005/8/layout/orgChart1"/>
    <dgm:cxn modelId="{381D3F65-E33E-4683-AD33-3E453D3F00B5}" type="presOf" srcId="{BFC717EF-F560-41CC-BC43-3611E892B95C}" destId="{3AECFC00-B9EE-4344-950E-ACDF870ACC33}" srcOrd="0" destOrd="0" presId="urn:microsoft.com/office/officeart/2005/8/layout/orgChart1"/>
    <dgm:cxn modelId="{5C1BE96B-3F9B-4CD2-B783-83E17387F998}" type="presOf" srcId="{4189A06C-5FF2-472A-A627-63670FC6B637}" destId="{A79AED43-C32D-4879-803D-E54828F80460}" srcOrd="0" destOrd="0" presId="urn:microsoft.com/office/officeart/2005/8/layout/orgChart1"/>
    <dgm:cxn modelId="{9DCC2987-21E2-4260-A12F-1B722F0636E4}" type="presOf" srcId="{8D4ABFD2-6B57-4915-B1AE-1B70039A93AF}" destId="{9E26F062-D39B-465B-B2D4-73EC02F8F01B}" srcOrd="1" destOrd="0" presId="urn:microsoft.com/office/officeart/2005/8/layout/orgChart1"/>
    <dgm:cxn modelId="{7E20E98D-5B28-4E96-9CF8-A7B95442F951}" type="presOf" srcId="{76D1F842-D46D-4A87-8638-B1572E266291}" destId="{DCA8D95A-2904-472D-AE0D-2650E873A91C}" srcOrd="0" destOrd="0" presId="urn:microsoft.com/office/officeart/2005/8/layout/orgChart1"/>
    <dgm:cxn modelId="{996CE393-3B2F-4109-B62A-8B10DB6C7362}" type="presOf" srcId="{5B56906D-4ABA-458E-8B5B-3367885CFE4B}" destId="{56A8AB3B-B776-4DEA-9FDB-1C71267C2F19}" srcOrd="0" destOrd="0" presId="urn:microsoft.com/office/officeart/2005/8/layout/orgChart1"/>
    <dgm:cxn modelId="{6841E79A-CC16-4F08-ABDE-46C22E1B2678}" type="presOf" srcId="{3BDC3C51-E9C5-4414-886D-03AE56C2879B}" destId="{46658A7F-2FD8-4BCE-B897-D0086AFC236C}" srcOrd="0" destOrd="0" presId="urn:microsoft.com/office/officeart/2005/8/layout/orgChart1"/>
    <dgm:cxn modelId="{3EBADF9B-D0A8-4F49-A53D-55C7F33F2BD7}" type="presOf" srcId="{8D4ABFD2-6B57-4915-B1AE-1B70039A93AF}" destId="{2AD7C6EF-B015-4CA9-83CD-AB1AEE174093}" srcOrd="0" destOrd="0" presId="urn:microsoft.com/office/officeart/2005/8/layout/orgChart1"/>
    <dgm:cxn modelId="{C2C2D1A9-B31E-4C13-841C-FC4DB4CD8916}" type="presOf" srcId="{16A25376-03A5-45EF-82A6-D0C429743A6F}" destId="{8C90F10A-F614-49B7-83B2-BE25BD6EE486}" srcOrd="0" destOrd="0" presId="urn:microsoft.com/office/officeart/2005/8/layout/orgChart1"/>
    <dgm:cxn modelId="{0A0707AC-194A-4516-9175-A25FB9FB70D7}" srcId="{4CE37262-73F5-43CB-A41A-9F850CDEEB15}" destId="{5B56906D-4ABA-458E-8B5B-3367885CFE4B}" srcOrd="2" destOrd="0" parTransId="{BFC717EF-F560-41CC-BC43-3611E892B95C}" sibTransId="{88613916-49DF-483A-88E8-32A6264F682C}"/>
    <dgm:cxn modelId="{3E1931C7-D1E1-4878-80C1-F881ECB22EE5}" type="presOf" srcId="{800E2E23-51BC-4048-A6A2-1CFC12A80F1B}" destId="{228E8D15-17D1-4D93-AF9A-39A617D306F0}" srcOrd="0" destOrd="0" presId="urn:microsoft.com/office/officeart/2005/8/layout/orgChart1"/>
    <dgm:cxn modelId="{360730C9-1EC2-47D4-A8C0-C47A13152CC9}" type="presOf" srcId="{7C75942C-34C9-4D4C-83E5-DEA3D1252224}" destId="{F8D26D28-ED5E-443D-BEA1-094064286E14}" srcOrd="1" destOrd="0" presId="urn:microsoft.com/office/officeart/2005/8/layout/orgChart1"/>
    <dgm:cxn modelId="{8807F5E6-114D-467B-96B7-7D2E7FAF33B9}" type="presOf" srcId="{3BDC3C51-E9C5-4414-886D-03AE56C2879B}" destId="{03F61A28-78EA-48B4-99C0-290F36AF8A65}" srcOrd="1" destOrd="0" presId="urn:microsoft.com/office/officeart/2005/8/layout/orgChart1"/>
    <dgm:cxn modelId="{7369F1FB-02AA-4FE2-AE20-A8F68AFE8863}" srcId="{800E2E23-51BC-4048-A6A2-1CFC12A80F1B}" destId="{4CE37262-73F5-43CB-A41A-9F850CDEEB15}" srcOrd="0" destOrd="0" parTransId="{ADB124B0-60A2-4997-9FEF-26E36E15A788}" sibTransId="{580BACCF-274E-40EA-95F7-7AB208D34241}"/>
    <dgm:cxn modelId="{05B120CD-957A-44FD-9F57-5F52B1AF2D48}" type="presParOf" srcId="{228E8D15-17D1-4D93-AF9A-39A617D306F0}" destId="{B8D50460-0D31-4DB1-9C8C-0CD322CE4F68}" srcOrd="0" destOrd="0" presId="urn:microsoft.com/office/officeart/2005/8/layout/orgChart1"/>
    <dgm:cxn modelId="{326E8BD4-1882-4F36-9590-B033BC3512B6}" type="presParOf" srcId="{B8D50460-0D31-4DB1-9C8C-0CD322CE4F68}" destId="{47D9052A-D5CB-4ABC-96EA-183FEA2F9D5A}" srcOrd="0" destOrd="0" presId="urn:microsoft.com/office/officeart/2005/8/layout/orgChart1"/>
    <dgm:cxn modelId="{49FAAEE7-0221-4EC7-B8E8-14AD1BE6588E}" type="presParOf" srcId="{47D9052A-D5CB-4ABC-96EA-183FEA2F9D5A}" destId="{F8C4CB20-C69B-44FC-A314-46FEA1CC9786}" srcOrd="0" destOrd="0" presId="urn:microsoft.com/office/officeart/2005/8/layout/orgChart1"/>
    <dgm:cxn modelId="{4CA60E93-B498-47F6-ADA9-E94D312114BE}" type="presParOf" srcId="{47D9052A-D5CB-4ABC-96EA-183FEA2F9D5A}" destId="{4A8A97A4-6FC1-4776-BD69-DAAA68152CB6}" srcOrd="1" destOrd="0" presId="urn:microsoft.com/office/officeart/2005/8/layout/orgChart1"/>
    <dgm:cxn modelId="{1B00EBF3-B5A5-4843-9E6A-BE28E0BE6278}" type="presParOf" srcId="{B8D50460-0D31-4DB1-9C8C-0CD322CE4F68}" destId="{50037084-3C7E-4007-A716-C71ABAF8467A}" srcOrd="1" destOrd="0" presId="urn:microsoft.com/office/officeart/2005/8/layout/orgChart1"/>
    <dgm:cxn modelId="{7909AF5B-B367-4364-A879-52FAAEDB9745}" type="presParOf" srcId="{50037084-3C7E-4007-A716-C71ABAF8467A}" destId="{A79AED43-C32D-4879-803D-E54828F80460}" srcOrd="0" destOrd="0" presId="urn:microsoft.com/office/officeart/2005/8/layout/orgChart1"/>
    <dgm:cxn modelId="{6BDFC667-F49D-42D1-B306-B8990690A525}" type="presParOf" srcId="{50037084-3C7E-4007-A716-C71ABAF8467A}" destId="{7E5CB1E9-6326-4283-9543-AAA4A4ACED0B}" srcOrd="1" destOrd="0" presId="urn:microsoft.com/office/officeart/2005/8/layout/orgChart1"/>
    <dgm:cxn modelId="{9F3A89D0-403A-4455-8224-7DD6305ABAEC}" type="presParOf" srcId="{7E5CB1E9-6326-4283-9543-AAA4A4ACED0B}" destId="{693F95F1-B2A9-4D85-9CBB-056504632D63}" srcOrd="0" destOrd="0" presId="urn:microsoft.com/office/officeart/2005/8/layout/orgChart1"/>
    <dgm:cxn modelId="{873C5F5F-839A-409D-A976-4F94E908457B}" type="presParOf" srcId="{693F95F1-B2A9-4D85-9CBB-056504632D63}" destId="{46658A7F-2FD8-4BCE-B897-D0086AFC236C}" srcOrd="0" destOrd="0" presId="urn:microsoft.com/office/officeart/2005/8/layout/orgChart1"/>
    <dgm:cxn modelId="{AA175AA2-5F22-4E90-A7BB-8B243EEE4007}" type="presParOf" srcId="{693F95F1-B2A9-4D85-9CBB-056504632D63}" destId="{03F61A28-78EA-48B4-99C0-290F36AF8A65}" srcOrd="1" destOrd="0" presId="urn:microsoft.com/office/officeart/2005/8/layout/orgChart1"/>
    <dgm:cxn modelId="{921C13E5-9A5C-44F3-98F6-7AF2F197C17B}" type="presParOf" srcId="{7E5CB1E9-6326-4283-9543-AAA4A4ACED0B}" destId="{24342B09-D79A-44F1-81DA-CC8E3E9E8436}" srcOrd="1" destOrd="0" presId="urn:microsoft.com/office/officeart/2005/8/layout/orgChart1"/>
    <dgm:cxn modelId="{A792F129-2601-4085-BB44-DC176F4EAB45}" type="presParOf" srcId="{7E5CB1E9-6326-4283-9543-AAA4A4ACED0B}" destId="{945D7EEF-87DE-491C-9A66-3CE688108022}" srcOrd="2" destOrd="0" presId="urn:microsoft.com/office/officeart/2005/8/layout/orgChart1"/>
    <dgm:cxn modelId="{DDB4711D-EE56-4AB7-80AD-EF86D0838C9F}" type="presParOf" srcId="{50037084-3C7E-4007-A716-C71ABAF8467A}" destId="{8C90F10A-F614-49B7-83B2-BE25BD6EE486}" srcOrd="2" destOrd="0" presId="urn:microsoft.com/office/officeart/2005/8/layout/orgChart1"/>
    <dgm:cxn modelId="{F3D06CCF-AE57-4794-998D-7842E26B3B35}" type="presParOf" srcId="{50037084-3C7E-4007-A716-C71ABAF8467A}" destId="{F15E3639-448E-4B73-AAEE-53F7598C3CBD}" srcOrd="3" destOrd="0" presId="urn:microsoft.com/office/officeart/2005/8/layout/orgChart1"/>
    <dgm:cxn modelId="{CD92C5BF-46F4-48D1-9536-4C71D7AE6A09}" type="presParOf" srcId="{F15E3639-448E-4B73-AAEE-53F7598C3CBD}" destId="{4D1C9526-836B-4E7A-9B9F-58A78DC6ADDD}" srcOrd="0" destOrd="0" presId="urn:microsoft.com/office/officeart/2005/8/layout/orgChart1"/>
    <dgm:cxn modelId="{A8A0D769-D07E-4E2F-AFDF-19DECFE5C22F}" type="presParOf" srcId="{4D1C9526-836B-4E7A-9B9F-58A78DC6ADDD}" destId="{542BCEA5-6EBE-400E-99BC-0F1F8A4BE519}" srcOrd="0" destOrd="0" presId="urn:microsoft.com/office/officeart/2005/8/layout/orgChart1"/>
    <dgm:cxn modelId="{1A20B16E-65C5-42A4-BBAA-B51FA464E9D0}" type="presParOf" srcId="{4D1C9526-836B-4E7A-9B9F-58A78DC6ADDD}" destId="{F8D26D28-ED5E-443D-BEA1-094064286E14}" srcOrd="1" destOrd="0" presId="urn:microsoft.com/office/officeart/2005/8/layout/orgChart1"/>
    <dgm:cxn modelId="{5FB32CAE-E799-4C0E-B49F-8489188BFDDD}" type="presParOf" srcId="{F15E3639-448E-4B73-AAEE-53F7598C3CBD}" destId="{0750E891-813B-4A43-99C3-C1B0F5624506}" srcOrd="1" destOrd="0" presId="urn:microsoft.com/office/officeart/2005/8/layout/orgChart1"/>
    <dgm:cxn modelId="{9B21389B-3B3F-41C7-993D-F99807B89C14}" type="presParOf" srcId="{F15E3639-448E-4B73-AAEE-53F7598C3CBD}" destId="{D287C08E-8BD3-4C93-BEB1-7B56E312963C}" srcOrd="2" destOrd="0" presId="urn:microsoft.com/office/officeart/2005/8/layout/orgChart1"/>
    <dgm:cxn modelId="{CBED31D6-C5F4-49F2-933D-58A270FD157B}" type="presParOf" srcId="{50037084-3C7E-4007-A716-C71ABAF8467A}" destId="{3AECFC00-B9EE-4344-950E-ACDF870ACC33}" srcOrd="4" destOrd="0" presId="urn:microsoft.com/office/officeart/2005/8/layout/orgChart1"/>
    <dgm:cxn modelId="{8E6842F9-40D0-4175-9183-777ED9220A7B}" type="presParOf" srcId="{50037084-3C7E-4007-A716-C71ABAF8467A}" destId="{3C3D6D09-AF28-489B-8DBF-A3B2914DE287}" srcOrd="5" destOrd="0" presId="urn:microsoft.com/office/officeart/2005/8/layout/orgChart1"/>
    <dgm:cxn modelId="{CCC7127D-EFB4-494D-B5E3-5213E122F217}" type="presParOf" srcId="{3C3D6D09-AF28-489B-8DBF-A3B2914DE287}" destId="{C7F2B444-86FE-4685-AD7A-A2C9D9AF21AB}" srcOrd="0" destOrd="0" presId="urn:microsoft.com/office/officeart/2005/8/layout/orgChart1"/>
    <dgm:cxn modelId="{CAC333DF-DE3A-43F8-8175-7A65D0DB6BAD}" type="presParOf" srcId="{C7F2B444-86FE-4685-AD7A-A2C9D9AF21AB}" destId="{56A8AB3B-B776-4DEA-9FDB-1C71267C2F19}" srcOrd="0" destOrd="0" presId="urn:microsoft.com/office/officeart/2005/8/layout/orgChart1"/>
    <dgm:cxn modelId="{7ED17814-B4BF-4565-85B2-9C8C5CB7FAEF}" type="presParOf" srcId="{C7F2B444-86FE-4685-AD7A-A2C9D9AF21AB}" destId="{4962CC59-1C40-447C-B28E-87AB5E6CBD08}" srcOrd="1" destOrd="0" presId="urn:microsoft.com/office/officeart/2005/8/layout/orgChart1"/>
    <dgm:cxn modelId="{EAD91616-0118-43DE-B68A-FAC99414E0F0}" type="presParOf" srcId="{3C3D6D09-AF28-489B-8DBF-A3B2914DE287}" destId="{3D3FCB6B-5A0D-4D17-AF77-157F60962851}" srcOrd="1" destOrd="0" presId="urn:microsoft.com/office/officeart/2005/8/layout/orgChart1"/>
    <dgm:cxn modelId="{ABB8D3FA-7768-47D3-9CE5-993F121DDF87}" type="presParOf" srcId="{3C3D6D09-AF28-489B-8DBF-A3B2914DE287}" destId="{8C5C7547-B97B-4F98-8F07-8FCE324B1E0C}" srcOrd="2" destOrd="0" presId="urn:microsoft.com/office/officeart/2005/8/layout/orgChart1"/>
    <dgm:cxn modelId="{18A05938-AAF0-4BF8-9E1B-8AF3FB0A2059}" type="presParOf" srcId="{50037084-3C7E-4007-A716-C71ABAF8467A}" destId="{DCA8D95A-2904-472D-AE0D-2650E873A91C}" srcOrd="6" destOrd="0" presId="urn:microsoft.com/office/officeart/2005/8/layout/orgChart1"/>
    <dgm:cxn modelId="{1FAA2586-AD42-45D8-82D0-37F66AF21AEB}" type="presParOf" srcId="{50037084-3C7E-4007-A716-C71ABAF8467A}" destId="{10304B8B-0F42-4D64-9505-49A0A5E8B816}" srcOrd="7" destOrd="0" presId="urn:microsoft.com/office/officeart/2005/8/layout/orgChart1"/>
    <dgm:cxn modelId="{BE472017-C347-43E0-96BF-A9D9AE2D911D}" type="presParOf" srcId="{10304B8B-0F42-4D64-9505-49A0A5E8B816}" destId="{E4E33F83-1379-454A-B074-AA3F93EA843E}" srcOrd="0" destOrd="0" presId="urn:microsoft.com/office/officeart/2005/8/layout/orgChart1"/>
    <dgm:cxn modelId="{F4FD3D3B-1413-4706-ADD7-FD9596A93121}" type="presParOf" srcId="{E4E33F83-1379-454A-B074-AA3F93EA843E}" destId="{2AD7C6EF-B015-4CA9-83CD-AB1AEE174093}" srcOrd="0" destOrd="0" presId="urn:microsoft.com/office/officeart/2005/8/layout/orgChart1"/>
    <dgm:cxn modelId="{EDB88304-75CB-47C0-B528-AA381B6BC235}" type="presParOf" srcId="{E4E33F83-1379-454A-B074-AA3F93EA843E}" destId="{9E26F062-D39B-465B-B2D4-73EC02F8F01B}" srcOrd="1" destOrd="0" presId="urn:microsoft.com/office/officeart/2005/8/layout/orgChart1"/>
    <dgm:cxn modelId="{62E1CDE1-54AA-4570-AB15-95F9301CFC93}" type="presParOf" srcId="{10304B8B-0F42-4D64-9505-49A0A5E8B816}" destId="{4A82E1DB-E87F-4905-89DF-F129A7C4E35E}" srcOrd="1" destOrd="0" presId="urn:microsoft.com/office/officeart/2005/8/layout/orgChart1"/>
    <dgm:cxn modelId="{C096420F-3A38-429D-9040-93F4AFEC4AAE}" type="presParOf" srcId="{10304B8B-0F42-4D64-9505-49A0A5E8B816}" destId="{6B3132AD-5207-4623-895E-A3C36C1E6D8F}" srcOrd="2" destOrd="0" presId="urn:microsoft.com/office/officeart/2005/8/layout/orgChart1"/>
    <dgm:cxn modelId="{2F5D5C7E-29C3-4D96-B6D7-21381A242580}" type="presParOf" srcId="{B8D50460-0D31-4DB1-9C8C-0CD322CE4F68}" destId="{34FA72EE-8766-4D1A-8279-41DA27D1710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A8D95A-2904-472D-AE0D-2650E873A91C}">
      <dsp:nvSpPr>
        <dsp:cNvPr id="0" name=""/>
        <dsp:cNvSpPr/>
      </dsp:nvSpPr>
      <dsp:spPr>
        <a:xfrm>
          <a:off x="3930267" y="1574864"/>
          <a:ext cx="3202362" cy="711139"/>
        </a:xfrm>
        <a:custGeom>
          <a:avLst/>
          <a:gdLst/>
          <a:ahLst/>
          <a:cxnLst/>
          <a:rect l="0" t="0" r="0" b="0"/>
          <a:pathLst>
            <a:path>
              <a:moveTo>
                <a:pt x="0" y="0"/>
              </a:moveTo>
              <a:lnTo>
                <a:pt x="0" y="541864"/>
              </a:lnTo>
              <a:lnTo>
                <a:pt x="3202362" y="541864"/>
              </a:lnTo>
              <a:lnTo>
                <a:pt x="3202362"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ECFC00-B9EE-4344-950E-ACDF870ACC33}">
      <dsp:nvSpPr>
        <dsp:cNvPr id="0" name=""/>
        <dsp:cNvSpPr/>
      </dsp:nvSpPr>
      <dsp:spPr>
        <a:xfrm>
          <a:off x="3930267" y="1574864"/>
          <a:ext cx="1249714" cy="711139"/>
        </a:xfrm>
        <a:custGeom>
          <a:avLst/>
          <a:gdLst/>
          <a:ahLst/>
          <a:cxnLst/>
          <a:rect l="0" t="0" r="0" b="0"/>
          <a:pathLst>
            <a:path>
              <a:moveTo>
                <a:pt x="0" y="0"/>
              </a:moveTo>
              <a:lnTo>
                <a:pt x="0" y="541864"/>
              </a:lnTo>
              <a:lnTo>
                <a:pt x="1249714" y="541864"/>
              </a:lnTo>
              <a:lnTo>
                <a:pt x="1249714"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90F10A-F614-49B7-83B2-BE25BD6EE486}">
      <dsp:nvSpPr>
        <dsp:cNvPr id="0" name=""/>
        <dsp:cNvSpPr/>
      </dsp:nvSpPr>
      <dsp:spPr>
        <a:xfrm>
          <a:off x="2994621" y="1574864"/>
          <a:ext cx="935645" cy="711139"/>
        </a:xfrm>
        <a:custGeom>
          <a:avLst/>
          <a:gdLst/>
          <a:ahLst/>
          <a:cxnLst/>
          <a:rect l="0" t="0" r="0" b="0"/>
          <a:pathLst>
            <a:path>
              <a:moveTo>
                <a:pt x="935645" y="0"/>
              </a:moveTo>
              <a:lnTo>
                <a:pt x="935645" y="541864"/>
              </a:lnTo>
              <a:lnTo>
                <a:pt x="0" y="541864"/>
              </a:lnTo>
              <a:lnTo>
                <a:pt x="0" y="711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9AED43-C32D-4879-803D-E54828F80460}">
      <dsp:nvSpPr>
        <dsp:cNvPr id="0" name=""/>
        <dsp:cNvSpPr/>
      </dsp:nvSpPr>
      <dsp:spPr>
        <a:xfrm>
          <a:off x="806069" y="1574864"/>
          <a:ext cx="3124197" cy="746799"/>
        </a:xfrm>
        <a:custGeom>
          <a:avLst/>
          <a:gdLst/>
          <a:ahLst/>
          <a:cxnLst/>
          <a:rect l="0" t="0" r="0" b="0"/>
          <a:pathLst>
            <a:path>
              <a:moveTo>
                <a:pt x="3124197" y="0"/>
              </a:moveTo>
              <a:lnTo>
                <a:pt x="3124197" y="577524"/>
              </a:lnTo>
              <a:lnTo>
                <a:pt x="0" y="577524"/>
              </a:lnTo>
              <a:lnTo>
                <a:pt x="0" y="74679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C4CB20-C69B-44FC-A314-46FEA1CC9786}">
      <dsp:nvSpPr>
        <dsp:cNvPr id="0" name=""/>
        <dsp:cNvSpPr/>
      </dsp:nvSpPr>
      <dsp:spPr>
        <a:xfrm>
          <a:off x="3124197" y="645263"/>
          <a:ext cx="1612139" cy="92960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Provision of  Act</a:t>
          </a:r>
          <a:endParaRPr lang="en-IN" sz="2800" kern="1200" dirty="0"/>
        </a:p>
      </dsp:txBody>
      <dsp:txXfrm>
        <a:off x="3124197" y="645263"/>
        <a:ext cx="1612139" cy="929600"/>
      </dsp:txXfrm>
    </dsp:sp>
    <dsp:sp modelId="{46658A7F-2FD8-4BCE-B897-D0086AFC236C}">
      <dsp:nvSpPr>
        <dsp:cNvPr id="0" name=""/>
        <dsp:cNvSpPr/>
      </dsp:nvSpPr>
      <dsp:spPr>
        <a:xfrm>
          <a:off x="0" y="2321663"/>
          <a:ext cx="1612139"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Import</a:t>
          </a:r>
          <a:endParaRPr lang="en-IN" sz="2800" kern="1200" dirty="0"/>
        </a:p>
      </dsp:txBody>
      <dsp:txXfrm>
        <a:off x="0" y="2321663"/>
        <a:ext cx="1612139" cy="806069"/>
      </dsp:txXfrm>
    </dsp:sp>
    <dsp:sp modelId="{542BCEA5-6EBE-400E-99BC-0F1F8A4BE519}">
      <dsp:nvSpPr>
        <dsp:cNvPr id="0" name=""/>
        <dsp:cNvSpPr/>
      </dsp:nvSpPr>
      <dsp:spPr>
        <a:xfrm>
          <a:off x="1953880" y="2286003"/>
          <a:ext cx="2081482"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Manufacturing</a:t>
          </a:r>
          <a:endParaRPr lang="en-IN" sz="2800" kern="1200" dirty="0"/>
        </a:p>
      </dsp:txBody>
      <dsp:txXfrm>
        <a:off x="1953880" y="2286003"/>
        <a:ext cx="2081482" cy="806069"/>
      </dsp:txXfrm>
    </dsp:sp>
    <dsp:sp modelId="{56A8AB3B-B776-4DEA-9FDB-1C71267C2F19}">
      <dsp:nvSpPr>
        <dsp:cNvPr id="0" name=""/>
        <dsp:cNvSpPr/>
      </dsp:nvSpPr>
      <dsp:spPr>
        <a:xfrm>
          <a:off x="4373912" y="2286003"/>
          <a:ext cx="1612139" cy="8060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Sales</a:t>
          </a:r>
          <a:endParaRPr lang="en-IN" sz="2800" kern="1200" dirty="0"/>
        </a:p>
      </dsp:txBody>
      <dsp:txXfrm>
        <a:off x="4373912" y="2286003"/>
        <a:ext cx="1612139" cy="806069"/>
      </dsp:txXfrm>
    </dsp:sp>
    <dsp:sp modelId="{2AD7C6EF-B015-4CA9-83CD-AB1AEE174093}">
      <dsp:nvSpPr>
        <dsp:cNvPr id="0" name=""/>
        <dsp:cNvSpPr/>
      </dsp:nvSpPr>
      <dsp:spPr>
        <a:xfrm>
          <a:off x="6324601" y="2286003"/>
          <a:ext cx="1616057" cy="14967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Labeling &amp; Packaging</a:t>
          </a:r>
          <a:endParaRPr lang="en-IN" sz="2800" kern="1200" dirty="0"/>
        </a:p>
      </dsp:txBody>
      <dsp:txXfrm>
        <a:off x="6324601" y="2286003"/>
        <a:ext cx="1616057" cy="149674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5A108C-B403-4F51-B6E7-C7AC79368C69}" type="datetimeFigureOut">
              <a:rPr lang="en-US" smtClean="0"/>
              <a:pPr/>
              <a:t>10/1/2021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CD7456-FDB8-42F8-8B0D-3C5E47883E15}" type="slidenum">
              <a:rPr lang="en-US" smtClean="0"/>
              <a:pPr/>
              <a:t>‹#›</a:t>
            </a:fld>
            <a:endParaRPr lang="en-US" dirty="0"/>
          </a:p>
        </p:txBody>
      </p:sp>
    </p:spTree>
    <p:extLst>
      <p:ext uri="{BB962C8B-B14F-4D97-AF65-F5344CB8AC3E}">
        <p14:creationId xmlns:p14="http://schemas.microsoft.com/office/powerpoint/2010/main" val="3292587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F exp</a:t>
            </a:r>
          </a:p>
        </p:txBody>
      </p:sp>
      <p:sp>
        <p:nvSpPr>
          <p:cNvPr id="4" name="Slide Number Placeholder 3"/>
          <p:cNvSpPr>
            <a:spLocks noGrp="1"/>
          </p:cNvSpPr>
          <p:nvPr>
            <p:ph type="sldNum" sz="quarter" idx="10"/>
          </p:nvPr>
        </p:nvSpPr>
        <p:spPr/>
        <p:txBody>
          <a:bodyPr/>
          <a:lstStyle/>
          <a:p>
            <a:fld id="{7ACD7456-FDB8-42F8-8B0D-3C5E47883E15}"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30A96350-E559-4DA2-A46D-EBDD307E7380}" type="datetime1">
              <a:rPr lang="en-US" smtClean="0"/>
              <a:t>10/1/2021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7E00F83-9165-4B64-B240-9BE2E6B2774D}"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26BB255-BAE2-45A8-B138-2ED612DE3A24}"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1EEF1B5-B524-463F-B658-E7A19237BE99}"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CA376CED-39A8-420F-8024-86C7130A3260}" type="datetime1">
              <a:rPr lang="en-US" smtClean="0"/>
              <a:t>10/1/2021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099170A-B0A3-4FAA-910D-BF20C2F7096C}"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B00B444-2B2D-4414-B539-D50FCBD77E14}" type="datetime1">
              <a:rPr lang="en-US" smtClean="0"/>
              <a:t>10/1/2021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5140A89B-0B79-49CD-BF31-DA0055993201}" type="datetime1">
              <a:rPr lang="en-US" smtClean="0"/>
              <a:t>10/1/2021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2CBD4-287E-411D-B760-607476623EE8}" type="datetime1">
              <a:rPr lang="en-US" smtClean="0"/>
              <a:t>10/1/2021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0513DFE-B421-4116-81F2-67611281F946}"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D8E0062-DBA0-4E2E-B3EA-F6AE77051CD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8D297D4C-B016-43AE-BB37-811B2E157874}" type="datetime1">
              <a:rPr lang="en-US" smtClean="0"/>
              <a:t>10/1/2021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9D8E0062-DBA0-4E2E-B3EA-F6AE77051CD3}"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7BF7E5A-FEC3-4CEC-B526-2378E0DFC9DD}" type="datetime1">
              <a:rPr lang="en-US" smtClean="0"/>
              <a:t>10/1/2021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D8E0062-DBA0-4E2E-B3EA-F6AE77051CD3}"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5" Type="http://schemas.openxmlformats.org/officeDocument/2006/relationships/diagramColors" Target="../diagrams/colors1.xml" /><Relationship Id="rId4" Type="http://schemas.openxmlformats.org/officeDocument/2006/relationships/diagramQuickStyle" Target="../diagrams/quickStyle1.xml" /></Relationships>
</file>

<file path=ppt/slides/_rels/slide17.xml.rels><?xml version="1.0" encoding="UTF-8" standalone="yes"?>
<Relationships xmlns="http://schemas.openxmlformats.org/package/2006/relationships"><Relationship Id="rId2" Type="http://schemas.openxmlformats.org/officeDocument/2006/relationships/image" Target="../media/image4.png" /><Relationship Id="rId1" Type="http://schemas.openxmlformats.org/officeDocument/2006/relationships/slideLayout" Target="../slideLayouts/slideLayout6.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2.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image" Target="../media/image6.png" /><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5.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slideLayout" Target="../slideLayouts/slideLayout6.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2.xml" /></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685800"/>
            <a:ext cx="7772400" cy="3733800"/>
          </a:xfrm>
        </p:spPr>
        <p:txBody>
          <a:bodyPr>
            <a:normAutofit fontScale="90000"/>
          </a:bodyPr>
          <a:lstStyle/>
          <a:p>
            <a:pPr algn="ctr"/>
            <a:br>
              <a:rPr lang="en-US" sz="4400" dirty="0"/>
            </a:br>
            <a:br>
              <a:rPr lang="en-US" sz="4400" dirty="0"/>
            </a:br>
            <a:br>
              <a:rPr lang="en-US" sz="4400" dirty="0"/>
            </a:br>
            <a:br>
              <a:rPr lang="en-US" sz="4400" dirty="0"/>
            </a:br>
            <a:r>
              <a:rPr lang="en-US" sz="5300" dirty="0"/>
              <a:t>Drugs and Cosmetics Act 1940</a:t>
            </a:r>
            <a:br>
              <a:rPr lang="en-US" sz="5300" dirty="0"/>
            </a:br>
            <a:r>
              <a:rPr lang="en-US" sz="5300" dirty="0"/>
              <a:t>and Rules 1945 </a:t>
            </a:r>
          </a:p>
        </p:txBody>
      </p:sp>
      <p:sp>
        <p:nvSpPr>
          <p:cNvPr id="3" name="Subtitle 2"/>
          <p:cNvSpPr>
            <a:spLocks noGrp="1"/>
          </p:cNvSpPr>
          <p:nvPr>
            <p:ph type="subTitle" idx="1"/>
          </p:nvPr>
        </p:nvSpPr>
        <p:spPr>
          <a:xfrm>
            <a:off x="1371600" y="2514600"/>
            <a:ext cx="6400800" cy="4114800"/>
          </a:xfrm>
        </p:spPr>
        <p:txBody>
          <a:bodyPr>
            <a:normAutofit/>
          </a:bodyPr>
          <a:lstStyle/>
          <a:p>
            <a:pPr algn="ctr"/>
            <a:endParaRPr lang="en-US" dirty="0">
              <a:solidFill>
                <a:schemeClr val="tx1"/>
              </a:solidFill>
            </a:endParaRPr>
          </a:p>
          <a:p>
            <a:pPr algn="ctr"/>
            <a:endParaRPr lang="en-US" dirty="0">
              <a:solidFill>
                <a:schemeClr val="tx1"/>
              </a:solidFill>
            </a:endParaRPr>
          </a:p>
          <a:p>
            <a:endParaRPr lang="en-US" dirty="0"/>
          </a:p>
          <a:p>
            <a:endParaRPr lang="en-US" dirty="0"/>
          </a:p>
          <a:p>
            <a:endParaRPr lang="en-US" sz="2800" b="1" dirty="0">
              <a:latin typeface="Adobe Heiti Std R" pitchFamily="34" charset="-128"/>
              <a:ea typeface="Adobe Heiti Std R" pitchFamily="34" charset="-128"/>
            </a:endParaRPr>
          </a:p>
          <a:p>
            <a:endParaRPr lang="en-US" sz="2800" b="1" dirty="0">
              <a:latin typeface="Adobe Heiti Std R" pitchFamily="34" charset="-128"/>
              <a:ea typeface="Adobe Heiti Std R" pitchFamily="34" charset="-128"/>
            </a:endParaRPr>
          </a:p>
        </p:txBody>
      </p:sp>
      <p:sp>
        <p:nvSpPr>
          <p:cNvPr id="5" name="Slide Number Placeholder 4"/>
          <p:cNvSpPr>
            <a:spLocks noGrp="1"/>
          </p:cNvSpPr>
          <p:nvPr>
            <p:ph type="sldNum" sz="quarter" idx="12"/>
          </p:nvPr>
        </p:nvSpPr>
        <p:spPr/>
        <p:txBody>
          <a:bodyPr/>
          <a:lstStyle/>
          <a:p>
            <a:fld id="{9D8E0062-DBA0-4E2E-B3EA-F6AE77051CD3}" type="slidenum">
              <a:rPr lang="en-US" smtClean="0"/>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143000"/>
          </a:xfrm>
        </p:spPr>
        <p:txBody>
          <a:bodyPr/>
          <a:lstStyle/>
          <a:p>
            <a:pPr algn="ctr"/>
            <a:r>
              <a:rPr lang="en-US" b="1" dirty="0"/>
              <a:t>Licensing authority</a:t>
            </a:r>
          </a:p>
        </p:txBody>
      </p:sp>
      <p:sp>
        <p:nvSpPr>
          <p:cNvPr id="3" name="Content Placeholder 2"/>
          <p:cNvSpPr>
            <a:spLocks noGrp="1"/>
          </p:cNvSpPr>
          <p:nvPr>
            <p:ph idx="1"/>
          </p:nvPr>
        </p:nvSpPr>
        <p:spPr>
          <a:xfrm>
            <a:off x="609600" y="1524000"/>
            <a:ext cx="8229600" cy="4191000"/>
          </a:xfrm>
        </p:spPr>
        <p:txBody>
          <a:bodyPr>
            <a:noAutofit/>
          </a:bodyPr>
          <a:lstStyle/>
          <a:p>
            <a:pPr>
              <a:buNone/>
            </a:pPr>
            <a:r>
              <a:rPr lang="en-US" sz="2800" b="1" dirty="0"/>
              <a:t>Qualification: </a:t>
            </a:r>
          </a:p>
          <a:p>
            <a:pPr>
              <a:buNone/>
            </a:pPr>
            <a:r>
              <a:rPr lang="en-US" sz="2800" dirty="0"/>
              <a:t>(</a:t>
            </a:r>
            <a:r>
              <a:rPr lang="en-US" sz="2800" dirty="0" err="1"/>
              <a:t>i</a:t>
            </a:r>
            <a:r>
              <a:rPr lang="en-US" sz="2800" dirty="0"/>
              <a:t>) Graduate in Pharmacy on Pharmaceutical Chemistry or in Medicine with specialization in clinical pharmacology or microbiology from a University established in India by law; and</a:t>
            </a:r>
          </a:p>
          <a:p>
            <a:pPr>
              <a:buNone/>
            </a:pPr>
            <a:r>
              <a:rPr lang="en-US" sz="2800" dirty="0"/>
              <a:t>(ii)Experience in the manufacture or testing of drugs a minimum period of five years, Provided that the requirements as to the academic qualification shall not apply to those inspectors .</a:t>
            </a:r>
          </a:p>
        </p:txBody>
      </p:sp>
      <p:sp>
        <p:nvSpPr>
          <p:cNvPr id="5" name="Slide Number Placeholder 4"/>
          <p:cNvSpPr>
            <a:spLocks noGrp="1"/>
          </p:cNvSpPr>
          <p:nvPr>
            <p:ph type="sldNum" sz="quarter" idx="12"/>
          </p:nvPr>
        </p:nvSpPr>
        <p:spPr/>
        <p:txBody>
          <a:bodyPr/>
          <a:lstStyle/>
          <a:p>
            <a:fld id="{9D8E0062-DBA0-4E2E-B3EA-F6AE77051CD3}"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lnSpcReduction="10000"/>
          </a:bodyPr>
          <a:lstStyle/>
          <a:p>
            <a:pPr>
              <a:buNone/>
            </a:pPr>
            <a:r>
              <a:rPr lang="en-US" sz="3600" b="1" dirty="0"/>
              <a:t>Duties:</a:t>
            </a:r>
          </a:p>
          <a:p>
            <a:pPr>
              <a:buNone/>
            </a:pPr>
            <a:r>
              <a:rPr lang="en-US" sz="3600" i="1" dirty="0"/>
              <a:t>(1) to inspect all establishments licensed for the sale of </a:t>
            </a:r>
            <a:r>
              <a:rPr lang="en-US" sz="3600" dirty="0"/>
              <a:t>drugs within the area assigned to him;</a:t>
            </a:r>
          </a:p>
          <a:p>
            <a:pPr>
              <a:buNone/>
            </a:pPr>
            <a:r>
              <a:rPr lang="en-US" sz="3600" i="1" dirty="0"/>
              <a:t>(2) to satisfy himself that the conditions of the </a:t>
            </a:r>
            <a:r>
              <a:rPr lang="en-US" sz="3600" i="1" dirty="0" err="1"/>
              <a:t>licences</a:t>
            </a:r>
            <a:r>
              <a:rPr lang="en-US" sz="3600" i="1" dirty="0"/>
              <a:t> are being observed;</a:t>
            </a:r>
          </a:p>
          <a:p>
            <a:pPr>
              <a:buNone/>
            </a:pPr>
            <a:r>
              <a:rPr lang="en-US" sz="3600" i="1" dirty="0"/>
              <a:t>(3) to procure and send for test or analysis, if necessary, imported packages.</a:t>
            </a:r>
            <a:endParaRPr lang="en-US" sz="3600" dirty="0"/>
          </a:p>
          <a:p>
            <a:pPr>
              <a:buNone/>
            </a:pPr>
            <a:r>
              <a:rPr lang="en-US" sz="3600" i="1" dirty="0"/>
              <a:t>(4) to investigate any complaint.</a:t>
            </a:r>
          </a:p>
          <a:p>
            <a:pPr>
              <a:buNone/>
            </a:pPr>
            <a:endParaRPr lang="en-US" sz="3600" b="1" dirty="0"/>
          </a:p>
          <a:p>
            <a:pPr>
              <a:buNone/>
            </a:pPr>
            <a:endParaRPr lang="en-US"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343400"/>
          </a:xfrm>
        </p:spPr>
        <p:txBody>
          <a:bodyPr/>
          <a:lstStyle/>
          <a:p>
            <a:pPr>
              <a:buNone/>
            </a:pPr>
            <a:r>
              <a:rPr lang="en-US" sz="2800" i="1" dirty="0"/>
              <a:t>(5) to maintain a record of all inspections made and action taken by him in the  </a:t>
            </a:r>
            <a:r>
              <a:rPr lang="en-US" sz="2800" dirty="0"/>
              <a:t>performance of his duties, </a:t>
            </a:r>
          </a:p>
          <a:p>
            <a:pPr>
              <a:buNone/>
            </a:pPr>
            <a:r>
              <a:rPr lang="en-US" sz="2800" i="1" dirty="0"/>
              <a:t>(6) to make such enquiries and inspections as may be necessary to detect the sale of </a:t>
            </a:r>
            <a:r>
              <a:rPr lang="en-US" sz="2800" dirty="0"/>
              <a:t>drugs in contravention to the Act;</a:t>
            </a:r>
            <a:endParaRPr lang="en-US" sz="2800" b="1" dirty="0"/>
          </a:p>
          <a:p>
            <a:endParaRPr lang="en-US"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838200"/>
            <a:ext cx="6705600" cy="914400"/>
          </a:xfrm>
        </p:spPr>
        <p:txBody>
          <a:bodyPr>
            <a:normAutofit fontScale="90000"/>
          </a:bodyPr>
          <a:lstStyle/>
          <a:p>
            <a:pPr algn="ctr"/>
            <a:r>
              <a:rPr lang="en-US" b="1" dirty="0"/>
              <a:t>Controlling authority</a:t>
            </a:r>
            <a:br>
              <a:rPr lang="en-US" b="1" dirty="0"/>
            </a:br>
            <a:r>
              <a:rPr lang="en-US" b="1" dirty="0"/>
              <a:t>DRUG INSPECTOR</a:t>
            </a:r>
          </a:p>
        </p:txBody>
      </p:sp>
      <p:sp>
        <p:nvSpPr>
          <p:cNvPr id="3" name="Content Placeholder 2"/>
          <p:cNvSpPr>
            <a:spLocks noGrp="1"/>
          </p:cNvSpPr>
          <p:nvPr>
            <p:ph idx="1"/>
          </p:nvPr>
        </p:nvSpPr>
        <p:spPr>
          <a:xfrm>
            <a:off x="457200" y="2057400"/>
            <a:ext cx="8229600" cy="4343400"/>
          </a:xfrm>
        </p:spPr>
        <p:txBody>
          <a:bodyPr/>
          <a:lstStyle/>
          <a:p>
            <a:pPr>
              <a:buNone/>
            </a:pPr>
            <a:r>
              <a:rPr lang="en-US" b="1" dirty="0"/>
              <a:t>Qualification:</a:t>
            </a:r>
          </a:p>
          <a:p>
            <a:r>
              <a:rPr lang="en-US" dirty="0"/>
              <a:t> graduate in Pharmacy or Pharmaceutical Chemistry or in Medicine with specialization in clinical Pharmacology or microbiology from a University established in India by law and</a:t>
            </a:r>
          </a:p>
          <a:p>
            <a:r>
              <a:rPr lang="en-US" dirty="0"/>
              <a:t>experience in the manufacture or testing of drugs or enforcement of the provisions of the Act for a minimum period of five years:</a:t>
            </a:r>
          </a:p>
        </p:txBody>
      </p:sp>
      <p:sp>
        <p:nvSpPr>
          <p:cNvPr id="5" name="Slide Number Placeholder 4"/>
          <p:cNvSpPr>
            <a:spLocks noGrp="1"/>
          </p:cNvSpPr>
          <p:nvPr>
            <p:ph type="sldNum" sz="quarter" idx="12"/>
          </p:nvPr>
        </p:nvSpPr>
        <p:spPr/>
        <p:txBody>
          <a:bodyPr/>
          <a:lstStyle/>
          <a:p>
            <a:fld id="{9D8E0062-DBA0-4E2E-B3EA-F6AE77051CD3}"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ctr"/>
            <a:r>
              <a:rPr lang="en-US" b="1" dirty="0"/>
              <a:t>Drug Inspector</a:t>
            </a:r>
          </a:p>
        </p:txBody>
      </p:sp>
      <p:sp>
        <p:nvSpPr>
          <p:cNvPr id="3" name="Content Placeholder 2"/>
          <p:cNvSpPr>
            <a:spLocks noGrp="1"/>
          </p:cNvSpPr>
          <p:nvPr>
            <p:ph idx="1"/>
          </p:nvPr>
        </p:nvSpPr>
        <p:spPr>
          <a:xfrm>
            <a:off x="457200" y="1295400"/>
            <a:ext cx="8229600" cy="4648200"/>
          </a:xfrm>
        </p:spPr>
        <p:txBody>
          <a:bodyPr>
            <a:normAutofit lnSpcReduction="10000"/>
          </a:bodyPr>
          <a:lstStyle/>
          <a:p>
            <a:pPr>
              <a:buNone/>
            </a:pPr>
            <a:r>
              <a:rPr lang="en-US" b="1" dirty="0"/>
              <a:t>Qualification</a:t>
            </a:r>
          </a:p>
          <a:p>
            <a:pPr>
              <a:buNone/>
            </a:pPr>
            <a:r>
              <a:rPr lang="en-IN" dirty="0"/>
              <a:t>1       Persons having qualification for appointment as government as govermental Analysis for allopathic drugs ; or</a:t>
            </a:r>
            <a:endParaRPr lang="en-US" dirty="0"/>
          </a:p>
          <a:p>
            <a:pPr marL="514350" indent="-514350">
              <a:buAutoNum type="arabicPlain" startAt="2"/>
            </a:pPr>
            <a:r>
              <a:rPr lang="en-IN" dirty="0"/>
              <a:t>having a degree in </a:t>
            </a:r>
            <a:r>
              <a:rPr lang="en-IN" dirty="0" err="1"/>
              <a:t>ayurved</a:t>
            </a:r>
            <a:r>
              <a:rPr lang="en-IN" dirty="0"/>
              <a:t>, </a:t>
            </a:r>
            <a:r>
              <a:rPr lang="en-IN" dirty="0" err="1"/>
              <a:t>sidha</a:t>
            </a:r>
            <a:r>
              <a:rPr lang="en-IN" dirty="0"/>
              <a:t> or </a:t>
            </a:r>
            <a:r>
              <a:rPr lang="en-IN" dirty="0" err="1"/>
              <a:t>unani</a:t>
            </a:r>
            <a:r>
              <a:rPr lang="en-IN" dirty="0"/>
              <a:t> system and not less than three year post graduate experience in the analysis of drugs in a laboratory under control of (a) a government analyst, or (b) a chemical </a:t>
            </a:r>
            <a:r>
              <a:rPr lang="en-IN" dirty="0" err="1"/>
              <a:t>examinar</a:t>
            </a:r>
            <a:r>
              <a:rPr lang="en-IN" dirty="0"/>
              <a:t>, or (c) head of an institution specially approved for this purpose.</a:t>
            </a:r>
          </a:p>
          <a:p>
            <a:pPr marL="514350" indent="-514350">
              <a:buAutoNum type="arabicPlain" startAt="2"/>
            </a:pPr>
            <a:r>
              <a:rPr lang="en-IN" dirty="0"/>
              <a:t>Degree in Pharmacy 0r Pharmaceutical Sciences</a:t>
            </a:r>
            <a:endParaRPr lang="en-US" dirty="0"/>
          </a:p>
          <a:p>
            <a:pPr>
              <a:buNone/>
            </a:pPr>
            <a:endParaRPr lang="en-US"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fontScale="62500" lnSpcReduction="20000"/>
          </a:bodyPr>
          <a:lstStyle/>
          <a:p>
            <a:pPr>
              <a:buNone/>
            </a:pPr>
            <a:r>
              <a:rPr lang="en-US" sz="4600" b="1" dirty="0"/>
              <a:t>Power: Duties of Drug Inspector</a:t>
            </a:r>
          </a:p>
          <a:p>
            <a:pPr>
              <a:buNone/>
            </a:pPr>
            <a:r>
              <a:rPr lang="en-US" sz="4500" dirty="0"/>
              <a:t>a) </a:t>
            </a:r>
            <a:r>
              <a:rPr lang="en-US" sz="4500" b="1" dirty="0"/>
              <a:t>Inspect, --</a:t>
            </a:r>
            <a:endParaRPr lang="en-US" sz="4500" dirty="0"/>
          </a:p>
          <a:p>
            <a:pPr>
              <a:buNone/>
            </a:pPr>
            <a:r>
              <a:rPr lang="en-US" sz="3800" dirty="0"/>
              <a:t>(</a:t>
            </a:r>
            <a:r>
              <a:rPr lang="en-US" sz="3800" dirty="0" err="1"/>
              <a:t>i</a:t>
            </a:r>
            <a:r>
              <a:rPr lang="en-US" sz="3800" dirty="0"/>
              <a:t>) any premises where in any drug or cosmetic is being manufactured.</a:t>
            </a:r>
          </a:p>
          <a:p>
            <a:pPr>
              <a:buNone/>
            </a:pPr>
            <a:r>
              <a:rPr lang="en-US" sz="3800" dirty="0"/>
              <a:t>(ii) any premises where in any drug or cosmetic is being sold, or stocked or exhibited or offered for sale, or distributed ;</a:t>
            </a:r>
          </a:p>
          <a:p>
            <a:pPr>
              <a:buNone/>
            </a:pPr>
            <a:r>
              <a:rPr lang="en-US" sz="4500" dirty="0"/>
              <a:t>(b) </a:t>
            </a:r>
            <a:r>
              <a:rPr lang="en-US" sz="4500" b="1" dirty="0"/>
              <a:t>Take samples of any drug or cosmetic,--</a:t>
            </a:r>
            <a:endParaRPr lang="en-US" sz="4500" dirty="0"/>
          </a:p>
          <a:p>
            <a:pPr>
              <a:buNone/>
            </a:pPr>
            <a:r>
              <a:rPr lang="en-US" sz="3800" dirty="0"/>
              <a:t>(</a:t>
            </a:r>
            <a:r>
              <a:rPr lang="en-US" sz="3800" dirty="0" err="1"/>
              <a:t>i</a:t>
            </a:r>
            <a:r>
              <a:rPr lang="en-US" sz="3800" dirty="0"/>
              <a:t>) which is being manufactured or being sold or is stocked or exhibited or offered for sale, or is being distributed;</a:t>
            </a:r>
          </a:p>
          <a:p>
            <a:pPr>
              <a:buNone/>
            </a:pPr>
            <a:r>
              <a:rPr lang="en-US" sz="3800" dirty="0"/>
              <a:t>(ii) from any person who is in the course of conveying, delivering or preparing to deliver such drug or cosmetic to a purchaser or a consignee.</a:t>
            </a:r>
          </a:p>
          <a:p>
            <a:pPr>
              <a:buNone/>
            </a:pPr>
            <a:r>
              <a:rPr lang="en-US" sz="4500" b="1" dirty="0"/>
              <a:t>C) Other Duties</a:t>
            </a:r>
          </a:p>
          <a:p>
            <a:r>
              <a:rPr lang="en-IN" sz="3800" dirty="0"/>
              <a:t>Search in places, Persons, </a:t>
            </a:r>
            <a:r>
              <a:rPr lang="en-IN" sz="3800" dirty="0" err="1"/>
              <a:t>vechicles</a:t>
            </a:r>
            <a:r>
              <a:rPr lang="en-IN" sz="3800" dirty="0"/>
              <a:t>, </a:t>
            </a:r>
            <a:r>
              <a:rPr lang="en-IN" sz="3800" dirty="0" err="1"/>
              <a:t>etc</a:t>
            </a:r>
            <a:endParaRPr lang="en-IN" sz="3800" dirty="0"/>
          </a:p>
          <a:p>
            <a:r>
              <a:rPr lang="en-IN" sz="3800" dirty="0"/>
              <a:t>Verification of stock registers </a:t>
            </a:r>
          </a:p>
          <a:p>
            <a:r>
              <a:rPr lang="en-IN" sz="3800" dirty="0"/>
              <a:t>Seizing of medical shops any offences under this act</a:t>
            </a:r>
          </a:p>
          <a:p>
            <a:pPr>
              <a:buNone/>
            </a:pPr>
            <a:endParaRPr lang="en-US" sz="3800" dirty="0"/>
          </a:p>
          <a:p>
            <a:pPr>
              <a:buNone/>
            </a:pPr>
            <a:endParaRPr lang="en-US" sz="3800" b="1" dirty="0"/>
          </a:p>
          <a:p>
            <a:pPr>
              <a:buNone/>
            </a:pPr>
            <a:endParaRPr lang="en-US" sz="3800" b="1"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533400" y="1066800"/>
          <a:ext cx="79438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9D8E0062-DBA0-4E2E-B3EA-F6AE77051CD3}"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457200"/>
            <a:ext cx="4507992" cy="1828800"/>
          </a:xfrm>
        </p:spPr>
        <p:txBody>
          <a:bodyPr>
            <a:normAutofit/>
          </a:bodyPr>
          <a:lstStyle/>
          <a:p>
            <a:r>
              <a:rPr lang="en-US" sz="6000" dirty="0">
                <a:effectLst/>
              </a:rPr>
              <a:t> </a:t>
            </a:r>
            <a:r>
              <a:rPr lang="en-US" sz="6000" b="1" dirty="0">
                <a:effectLst/>
                <a:latin typeface="+mn-lt"/>
              </a:rPr>
              <a:t>IMPORT</a:t>
            </a:r>
          </a:p>
        </p:txBody>
      </p:sp>
      <p:pic>
        <p:nvPicPr>
          <p:cNvPr id="2050" name="Picture 2"/>
          <p:cNvPicPr>
            <a:picLocks noChangeAspect="1" noChangeArrowheads="1"/>
          </p:cNvPicPr>
          <p:nvPr/>
        </p:nvPicPr>
        <p:blipFill>
          <a:blip r:embed="rId2" cstate="print"/>
          <a:srcRect/>
          <a:stretch>
            <a:fillRect/>
          </a:stretch>
        </p:blipFill>
        <p:spPr bwMode="auto">
          <a:xfrm>
            <a:off x="2133600" y="2362200"/>
            <a:ext cx="4876800" cy="37338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D8E0062-DBA0-4E2E-B3EA-F6AE77051CD3}" type="slidenum">
              <a:rPr lang="en-US" smtClean="0"/>
              <a:pPr/>
              <a:t>17</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3000" fill="hold"/>
                                        <p:tgtEl>
                                          <p:spTgt spid="2050"/>
                                        </p:tgtEl>
                                        <p:attrNameLst>
                                          <p:attrName>ppt_w</p:attrName>
                                        </p:attrNameLst>
                                      </p:cBhvr>
                                      <p:tavLst>
                                        <p:tav tm="0">
                                          <p:val>
                                            <p:fltVal val="0"/>
                                          </p:val>
                                        </p:tav>
                                        <p:tav tm="100000">
                                          <p:val>
                                            <p:strVal val="#ppt_w"/>
                                          </p:val>
                                        </p:tav>
                                      </p:tavLst>
                                    </p:anim>
                                    <p:anim calcmode="lin" valueType="num">
                                      <p:cBhvr>
                                        <p:cTn id="8" dur="3000" fill="hold"/>
                                        <p:tgtEl>
                                          <p:spTgt spid="2050"/>
                                        </p:tgtEl>
                                        <p:attrNameLst>
                                          <p:attrName>ppt_h</p:attrName>
                                        </p:attrNameLst>
                                      </p:cBhvr>
                                      <p:tavLst>
                                        <p:tav tm="0">
                                          <p:val>
                                            <p:fltVal val="0"/>
                                          </p:val>
                                        </p:tav>
                                        <p:tav tm="100000">
                                          <p:val>
                                            <p:strVal val="#ppt_h"/>
                                          </p:val>
                                        </p:tav>
                                      </p:tavLst>
                                    </p:anim>
                                    <p:animEffect transition="in" filter="fade">
                                      <p:cBhvr>
                                        <p:cTn id="9" dur="3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498080" cy="1143000"/>
          </a:xfrm>
        </p:spPr>
        <p:txBody>
          <a:bodyPr>
            <a:normAutofit/>
          </a:bodyPr>
          <a:lstStyle/>
          <a:p>
            <a:r>
              <a:rPr lang="en-US" sz="4400" b="1" dirty="0"/>
              <a:t>IMPORT</a:t>
            </a:r>
            <a:r>
              <a:rPr lang="en-US" sz="5400" b="1" dirty="0"/>
              <a:t> of drugs</a:t>
            </a:r>
            <a:endParaRPr lang="en-IN" sz="5400" b="1" dirty="0"/>
          </a:p>
        </p:txBody>
      </p:sp>
      <p:sp>
        <p:nvSpPr>
          <p:cNvPr id="3" name="Content Placeholder 2"/>
          <p:cNvSpPr>
            <a:spLocks noGrp="1"/>
          </p:cNvSpPr>
          <p:nvPr>
            <p:ph idx="1"/>
          </p:nvPr>
        </p:nvSpPr>
        <p:spPr>
          <a:xfrm>
            <a:off x="838200" y="1143000"/>
            <a:ext cx="7943088" cy="5715000"/>
          </a:xfrm>
        </p:spPr>
        <p:txBody>
          <a:bodyPr/>
          <a:lstStyle/>
          <a:p>
            <a:r>
              <a:rPr lang="en-US" dirty="0"/>
              <a:t>Classes of drugs prohibited to import</a:t>
            </a:r>
          </a:p>
          <a:p>
            <a:r>
              <a:rPr lang="en-US" dirty="0"/>
              <a:t>Import of drug under license</a:t>
            </a:r>
          </a:p>
          <a:p>
            <a:pPr>
              <a:buNone/>
            </a:pPr>
            <a:r>
              <a:rPr lang="en-US" dirty="0"/>
              <a:t>	1)Specified in Schedule-C/C</a:t>
            </a:r>
            <a:r>
              <a:rPr lang="en-US" baseline="-25000" dirty="0"/>
              <a:t>1</a:t>
            </a:r>
            <a:endParaRPr lang="en-US" dirty="0"/>
          </a:p>
          <a:p>
            <a:pPr>
              <a:buNone/>
            </a:pPr>
            <a:r>
              <a:rPr lang="en-US" dirty="0"/>
              <a:t>	2)Specified in Schedule-X</a:t>
            </a:r>
          </a:p>
          <a:p>
            <a:pPr>
              <a:buNone/>
            </a:pPr>
            <a:r>
              <a:rPr lang="en-US" dirty="0"/>
              <a:t>	3)Imported for Test/Analysis</a:t>
            </a:r>
          </a:p>
          <a:p>
            <a:pPr>
              <a:buNone/>
            </a:pPr>
            <a:r>
              <a:rPr lang="en-US" dirty="0"/>
              <a:t>	4)Imported for personal use</a:t>
            </a:r>
          </a:p>
          <a:p>
            <a:pPr>
              <a:buNone/>
            </a:pPr>
            <a:r>
              <a:rPr lang="en-US" dirty="0"/>
              <a:t>	5)Any new drugs</a:t>
            </a:r>
          </a:p>
          <a:p>
            <a:r>
              <a:rPr lang="en-US" dirty="0"/>
              <a:t>Drugs exempted from provisions of import</a:t>
            </a:r>
          </a:p>
          <a:p>
            <a:r>
              <a:rPr lang="en-US" dirty="0"/>
              <a:t>Offences and Penalties</a:t>
            </a:r>
          </a:p>
          <a:p>
            <a:pPr>
              <a:buNone/>
            </a:pPr>
            <a:endParaRPr lang="en-US" baseline="-250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85800"/>
            <a:ext cx="7391400" cy="1219200"/>
          </a:xfrm>
        </p:spPr>
        <p:txBody>
          <a:bodyPr>
            <a:normAutofit fontScale="90000"/>
          </a:bodyPr>
          <a:lstStyle/>
          <a:p>
            <a:r>
              <a:rPr lang="en-US" b="1" dirty="0"/>
              <a:t>Classes of drugs </a:t>
            </a:r>
            <a:r>
              <a:rPr lang="en-US" b="1" dirty="0">
                <a:solidFill>
                  <a:srgbClr val="FF0000"/>
                </a:solidFill>
              </a:rPr>
              <a:t>prohibited</a:t>
            </a:r>
            <a:r>
              <a:rPr lang="en-US" b="1" dirty="0"/>
              <a:t> to import</a:t>
            </a:r>
            <a:endParaRPr lang="en-IN" b="1" dirty="0"/>
          </a:p>
        </p:txBody>
      </p:sp>
      <p:sp>
        <p:nvSpPr>
          <p:cNvPr id="3" name="Content Placeholder 2"/>
          <p:cNvSpPr>
            <a:spLocks noGrp="1"/>
          </p:cNvSpPr>
          <p:nvPr>
            <p:ph idx="1"/>
          </p:nvPr>
        </p:nvSpPr>
        <p:spPr>
          <a:xfrm>
            <a:off x="228600" y="1752600"/>
            <a:ext cx="8095488" cy="5105400"/>
          </a:xfrm>
        </p:spPr>
        <p:txBody>
          <a:bodyPr>
            <a:normAutofit/>
          </a:bodyPr>
          <a:lstStyle/>
          <a:p>
            <a:pPr algn="just"/>
            <a:r>
              <a:rPr lang="en-US" sz="2400" b="1" dirty="0"/>
              <a:t>Misbranded</a:t>
            </a:r>
            <a:r>
              <a:rPr lang="en-US" sz="2400" dirty="0"/>
              <a:t> drugs</a:t>
            </a:r>
          </a:p>
          <a:p>
            <a:pPr algn="just"/>
            <a:r>
              <a:rPr lang="en-US" sz="2400" dirty="0"/>
              <a:t>Drugs of </a:t>
            </a:r>
            <a:r>
              <a:rPr lang="en-US" sz="2400" b="1" dirty="0"/>
              <a:t>substandard quality</a:t>
            </a:r>
          </a:p>
          <a:p>
            <a:pPr algn="just"/>
            <a:r>
              <a:rPr lang="en-US" sz="2400" dirty="0"/>
              <a:t>Drugs claiming to cure diseases specified in  </a:t>
            </a:r>
            <a:r>
              <a:rPr lang="en-US" sz="2400" b="1" dirty="0" err="1"/>
              <a:t>Sch</a:t>
            </a:r>
            <a:r>
              <a:rPr lang="en-US" sz="2400" b="1" dirty="0"/>
              <a:t>-J</a:t>
            </a:r>
          </a:p>
          <a:p>
            <a:pPr algn="just"/>
            <a:r>
              <a:rPr lang="en-US" sz="2400" b="1" dirty="0"/>
              <a:t>Adulterated</a:t>
            </a:r>
            <a:r>
              <a:rPr lang="en-US" sz="2400" dirty="0"/>
              <a:t> drugs</a:t>
            </a:r>
          </a:p>
          <a:p>
            <a:pPr algn="just"/>
            <a:r>
              <a:rPr lang="en-US" sz="2400" b="1" dirty="0"/>
              <a:t>Spurious</a:t>
            </a:r>
            <a:r>
              <a:rPr lang="en-US" sz="2400" dirty="0"/>
              <a:t> drugs</a:t>
            </a:r>
          </a:p>
          <a:p>
            <a:pPr algn="just"/>
            <a:r>
              <a:rPr lang="en-US" sz="2400" dirty="0"/>
              <a:t>Drugs  whose manufacture, sale/distribution are  </a:t>
            </a:r>
            <a:r>
              <a:rPr lang="en-US" sz="2400" b="1" dirty="0"/>
              <a:t>prohibited in original country</a:t>
            </a:r>
            <a:r>
              <a:rPr lang="en-US" sz="2400" dirty="0"/>
              <a:t>, except for the purpose of   test, examination and analysis.</a:t>
            </a:r>
          </a:p>
          <a:p>
            <a:pPr algn="just"/>
            <a:r>
              <a:rPr lang="en-US" sz="2400" b="1" dirty="0"/>
              <a:t>Patent/Proprietary</a:t>
            </a:r>
            <a:r>
              <a:rPr lang="en-US" sz="2400" dirty="0"/>
              <a:t> medicines whose true formula is not disclosed.</a:t>
            </a:r>
          </a:p>
        </p:txBody>
      </p:sp>
      <p:sp>
        <p:nvSpPr>
          <p:cNvPr id="4" name="Slide Number Placeholder 3"/>
          <p:cNvSpPr>
            <a:spLocks noGrp="1"/>
          </p:cNvSpPr>
          <p:nvPr>
            <p:ph type="sldNum" sz="quarter" idx="12"/>
          </p:nvPr>
        </p:nvSpPr>
        <p:spPr/>
        <p:txBody>
          <a:bodyPr/>
          <a:lstStyle/>
          <a:p>
            <a:fld id="{9D8E0062-DBA0-4E2E-B3EA-F6AE77051CD3}"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914400"/>
            <a:ext cx="3200400" cy="762000"/>
          </a:xfrm>
        </p:spPr>
        <p:txBody>
          <a:bodyPr>
            <a:normAutofit fontScale="90000"/>
          </a:bodyPr>
          <a:lstStyle/>
          <a:p>
            <a:pPr algn="ctr"/>
            <a:r>
              <a:rPr lang="en-US" b="1" dirty="0"/>
              <a:t>Definitions</a:t>
            </a:r>
          </a:p>
        </p:txBody>
      </p:sp>
      <p:sp>
        <p:nvSpPr>
          <p:cNvPr id="3" name="Content Placeholder 2"/>
          <p:cNvSpPr>
            <a:spLocks noGrp="1"/>
          </p:cNvSpPr>
          <p:nvPr>
            <p:ph idx="1"/>
          </p:nvPr>
        </p:nvSpPr>
        <p:spPr>
          <a:xfrm>
            <a:off x="533400" y="1752600"/>
            <a:ext cx="7866888" cy="4495800"/>
          </a:xfrm>
        </p:spPr>
        <p:txBody>
          <a:bodyPr>
            <a:normAutofit/>
          </a:bodyPr>
          <a:lstStyle/>
          <a:p>
            <a:pPr algn="just"/>
            <a:r>
              <a:rPr lang="en-US" sz="4000" b="1" u="sng" dirty="0"/>
              <a:t>Drugs :</a:t>
            </a:r>
          </a:p>
          <a:p>
            <a:pPr algn="just">
              <a:buNone/>
            </a:pPr>
            <a:r>
              <a:rPr lang="en-US" dirty="0"/>
              <a:t>		All medicines for internal or external use of human beings or animals and all substances intended to be used for or in the diagnosis, treatment, mitigation or prevention of any disease or disorder in human beings or animals, including preparations applied on human body for the purpose of repelling insects like mosquitoes.</a:t>
            </a:r>
          </a:p>
          <a:p>
            <a:pPr>
              <a:buNone/>
            </a:pPr>
            <a:endParaRPr lang="en-US" sz="1800" dirty="0"/>
          </a:p>
          <a:p>
            <a:pPr lvl="1">
              <a:buNone/>
            </a:pPr>
            <a:endParaRPr lang="en-US" sz="18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a:t>
            </a:fld>
            <a:endParaRPr lang="en-US" dirty="0"/>
          </a:p>
        </p:txBody>
      </p:sp>
      <p:pic>
        <p:nvPicPr>
          <p:cNvPr id="5" name="Picture 4" descr="images (3).jpg"/>
          <p:cNvPicPr>
            <a:picLocks noChangeAspect="1"/>
          </p:cNvPicPr>
          <p:nvPr/>
        </p:nvPicPr>
        <p:blipFill>
          <a:blip r:embed="rId2" cstate="print"/>
          <a:stretch>
            <a:fillRect/>
          </a:stretch>
        </p:blipFill>
        <p:spPr>
          <a:xfrm>
            <a:off x="6172200" y="152400"/>
            <a:ext cx="2619375" cy="18573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498080" cy="1143000"/>
          </a:xfrm>
        </p:spPr>
        <p:txBody>
          <a:bodyPr/>
          <a:lstStyle/>
          <a:p>
            <a:r>
              <a:rPr lang="en-US" b="1" dirty="0"/>
              <a:t>Penalties related to Import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5491115"/>
              </p:ext>
            </p:extLst>
          </p:nvPr>
        </p:nvGraphicFramePr>
        <p:xfrm>
          <a:off x="990600" y="1092613"/>
          <a:ext cx="7499350" cy="5765387"/>
        </p:xfrm>
        <a:graphic>
          <a:graphicData uri="http://schemas.openxmlformats.org/drawingml/2006/table">
            <a:tbl>
              <a:tblPr firstRow="1" bandRow="1">
                <a:tableStyleId>{5C22544A-7EE6-4342-B048-85BDC9FD1C3A}</a:tableStyleId>
              </a:tblPr>
              <a:tblGrid>
                <a:gridCol w="3749675">
                  <a:extLst>
                    <a:ext uri="{9D8B030D-6E8A-4147-A177-3AD203B41FA5}">
                      <a16:colId xmlns:a16="http://schemas.microsoft.com/office/drawing/2014/main" val="20000"/>
                    </a:ext>
                  </a:extLst>
                </a:gridCol>
                <a:gridCol w="3749675">
                  <a:extLst>
                    <a:ext uri="{9D8B030D-6E8A-4147-A177-3AD203B41FA5}">
                      <a16:colId xmlns:a16="http://schemas.microsoft.com/office/drawing/2014/main" val="20001"/>
                    </a:ext>
                  </a:extLst>
                </a:gridCol>
              </a:tblGrid>
              <a:tr h="715915">
                <a:tc>
                  <a:txBody>
                    <a:bodyPr/>
                    <a:lstStyle/>
                    <a:p>
                      <a:pPr algn="ctr"/>
                      <a:r>
                        <a:rPr lang="en-US" dirty="0">
                          <a:solidFill>
                            <a:schemeClr val="bg1"/>
                          </a:solidFill>
                        </a:rPr>
                        <a:t>OFFENCES</a:t>
                      </a:r>
                    </a:p>
                  </a:txBody>
                  <a:tcPr/>
                </a:tc>
                <a:tc>
                  <a:txBody>
                    <a:bodyPr/>
                    <a:lstStyle/>
                    <a:p>
                      <a:pPr algn="ctr"/>
                      <a:r>
                        <a:rPr lang="en-US" dirty="0"/>
                        <a:t>PENALTIES</a:t>
                      </a:r>
                    </a:p>
                  </a:txBody>
                  <a:tcPr/>
                </a:tc>
                <a:extLst>
                  <a:ext uri="{0D108BD9-81ED-4DB2-BD59-A6C34878D82A}">
                    <a16:rowId xmlns:a16="http://schemas.microsoft.com/office/drawing/2014/main" val="10000"/>
                  </a:ext>
                </a:extLst>
              </a:tr>
              <a:tr h="2824432">
                <a:tc>
                  <a:txBody>
                    <a:bodyPr/>
                    <a:lstStyle/>
                    <a:p>
                      <a:pPr algn="just"/>
                      <a:r>
                        <a:rPr lang="en-US" sz="2000" dirty="0"/>
                        <a:t>Import</a:t>
                      </a:r>
                      <a:r>
                        <a:rPr lang="en-US" sz="2000" baseline="0" dirty="0"/>
                        <a:t> of spurious OR adulterated drug OR drug which involves risk to human beings or animals OR drug not having therapeutic values</a:t>
                      </a:r>
                      <a:endParaRPr lang="en-US" sz="2000" dirty="0"/>
                    </a:p>
                  </a:txBody>
                  <a:tcPr/>
                </a:tc>
                <a:tc>
                  <a:txBody>
                    <a:bodyPr/>
                    <a:lstStyle/>
                    <a:p>
                      <a:pPr marL="342900" indent="-342900" algn="just">
                        <a:buAutoNum type="alphaLcParenR"/>
                      </a:pPr>
                      <a:r>
                        <a:rPr lang="en-US" sz="2000" baseline="0" dirty="0"/>
                        <a:t>3 years imprisonment and 5000 Rs.  fine on first conviction</a:t>
                      </a:r>
                    </a:p>
                    <a:p>
                      <a:pPr marL="342900" indent="-342900" algn="just">
                        <a:buAutoNum type="alphaLcParenR"/>
                      </a:pPr>
                      <a:r>
                        <a:rPr lang="en-US" sz="2000" baseline="0" dirty="0"/>
                        <a:t>5 years imprisonment OR 1000 Rs. fine OR both for subsequent conviction</a:t>
                      </a:r>
                      <a:endParaRPr lang="en-US" sz="2000" dirty="0"/>
                    </a:p>
                  </a:txBody>
                  <a:tcPr/>
                </a:tc>
                <a:extLst>
                  <a:ext uri="{0D108BD9-81ED-4DB2-BD59-A6C34878D82A}">
                    <a16:rowId xmlns:a16="http://schemas.microsoft.com/office/drawing/2014/main" val="10001"/>
                  </a:ext>
                </a:extLst>
              </a:tr>
              <a:tr h="2031366">
                <a:tc>
                  <a:txBody>
                    <a:bodyPr/>
                    <a:lstStyle/>
                    <a:p>
                      <a:pPr algn="just"/>
                      <a:r>
                        <a:rPr lang="en-US" sz="2000" dirty="0"/>
                        <a:t>Contravention of the</a:t>
                      </a:r>
                      <a:r>
                        <a:rPr lang="en-US" sz="2000" baseline="0" dirty="0"/>
                        <a:t> provision</a:t>
                      </a:r>
                      <a:endParaRPr lang="en-US" sz="2000" dirty="0"/>
                    </a:p>
                  </a:txBody>
                  <a:tcPr/>
                </a:tc>
                <a:tc>
                  <a:txBody>
                    <a:bodyPr/>
                    <a:lstStyle/>
                    <a:p>
                      <a:pPr marL="342900" indent="-342900" algn="just">
                        <a:buAutoNum type="alphaLcParenR"/>
                      </a:pPr>
                      <a:r>
                        <a:rPr lang="en-US" sz="2000" dirty="0"/>
                        <a:t>6 months imprisonment OR 500 Rs. fine OR both for first conviction</a:t>
                      </a:r>
                    </a:p>
                    <a:p>
                      <a:pPr marL="342900" indent="-342900" algn="just">
                        <a:buAutoNum type="alphaLcParenR"/>
                      </a:pPr>
                      <a:r>
                        <a:rPr lang="en-US" sz="2000" dirty="0"/>
                        <a:t>1 year imprisonment OR 1000 Rs. fine</a:t>
                      </a:r>
                      <a:r>
                        <a:rPr lang="en-US" sz="2000" baseline="0" dirty="0"/>
                        <a:t> for subsequent offence</a:t>
                      </a:r>
                      <a:endParaRPr lang="en-US" sz="2000" dirty="0"/>
                    </a:p>
                    <a:p>
                      <a:pPr algn="just"/>
                      <a:r>
                        <a:rPr lang="en-US" sz="2000" dirty="0"/>
                        <a:t> </a:t>
                      </a:r>
                    </a:p>
                  </a:txBody>
                  <a:tcPr/>
                </a:tc>
                <a:extLst>
                  <a:ext uri="{0D108BD9-81ED-4DB2-BD59-A6C34878D82A}">
                    <a16:rowId xmlns:a16="http://schemas.microsoft.com/office/drawing/2014/main" val="10002"/>
                  </a:ext>
                </a:extLst>
              </a:tr>
            </a:tbl>
          </a:graphicData>
        </a:graphic>
      </p:graphicFrame>
      <p:pic>
        <p:nvPicPr>
          <p:cNvPr id="6146" name="Picture 2" descr="C:\Documents and Settings\Hitesh\Desktop\Parag\images.jpg"/>
          <p:cNvPicPr>
            <a:picLocks noChangeAspect="1" noChangeArrowheads="1"/>
          </p:cNvPicPr>
          <p:nvPr/>
        </p:nvPicPr>
        <p:blipFill>
          <a:blip r:embed="rId2" cstate="print"/>
          <a:srcRect/>
          <a:stretch>
            <a:fillRect/>
          </a:stretch>
        </p:blipFill>
        <p:spPr bwMode="auto">
          <a:xfrm>
            <a:off x="0" y="0"/>
            <a:ext cx="1295400" cy="1143000"/>
          </a:xfrm>
          <a:prstGeom prst="rect">
            <a:avLst/>
          </a:prstGeom>
          <a:noFill/>
        </p:spPr>
      </p:pic>
      <p:sp>
        <p:nvSpPr>
          <p:cNvPr id="5" name="Slide Number Placeholder 4"/>
          <p:cNvSpPr>
            <a:spLocks noGrp="1"/>
          </p:cNvSpPr>
          <p:nvPr>
            <p:ph type="sldNum" sz="quarter" idx="12"/>
          </p:nvPr>
        </p:nvSpPr>
        <p:spPr/>
        <p:txBody>
          <a:bodyPr/>
          <a:lstStyle/>
          <a:p>
            <a:fld id="{9D8E0062-DBA0-4E2E-B3EA-F6AE77051CD3}" type="slidenum">
              <a:rPr lang="en-US" smtClean="0"/>
              <a:pPr/>
              <a:t>20</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path" presetSubtype="0" accel="50000" decel="50000" fill="hold" nodeType="withEffect">
                                  <p:stCondLst>
                                    <p:cond delay="0"/>
                                  </p:stCondLst>
                                  <p:childTnLst>
                                    <p:animMotion origin="layout" path="M 0 0  L 0.052 0  L 0.089 -0.04929  L 0.125 0  L 0.177 0  L 0.177 0.06927  L 0.213 0.11856  L 0.177 0.16651  L 0.177 0.23578  L 0.125 0.23578  L 0.089 0.28374  L 0.052 0.23578  L 0 0.23578  L 0 0.16651  L -0.037 0.11856  L 0 0.06927  L 0 0  Z" pathEditMode="relative" ptsTypes="">
                                      <p:cBhvr>
                                        <p:cTn id="6" dur="1000" fill="hold"/>
                                        <p:tgtEl>
                                          <p:spTgt spid="614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7498080" cy="1143000"/>
          </a:xfrm>
        </p:spPr>
        <p:txBody>
          <a:bodyPr>
            <a:noAutofit/>
          </a:bodyPr>
          <a:lstStyle/>
          <a:p>
            <a:r>
              <a:rPr lang="en-US" sz="4400" b="1" dirty="0"/>
              <a:t>Cosmetics prohibited to import</a:t>
            </a:r>
          </a:p>
        </p:txBody>
      </p:sp>
      <p:sp>
        <p:nvSpPr>
          <p:cNvPr id="3" name="Content Placeholder 2"/>
          <p:cNvSpPr>
            <a:spLocks noGrp="1"/>
          </p:cNvSpPr>
          <p:nvPr>
            <p:ph idx="1"/>
          </p:nvPr>
        </p:nvSpPr>
        <p:spPr>
          <a:xfrm>
            <a:off x="762000" y="2057400"/>
            <a:ext cx="7943088" cy="3733800"/>
          </a:xfrm>
        </p:spPr>
        <p:txBody>
          <a:bodyPr>
            <a:normAutofit/>
          </a:bodyPr>
          <a:lstStyle/>
          <a:p>
            <a:pPr algn="just"/>
            <a:r>
              <a:rPr lang="en-US" b="1" dirty="0"/>
              <a:t>Misbranded</a:t>
            </a:r>
            <a:r>
              <a:rPr lang="en-US" dirty="0"/>
              <a:t> cosmetics</a:t>
            </a:r>
          </a:p>
          <a:p>
            <a:pPr algn="just"/>
            <a:r>
              <a:rPr lang="en-US" b="1" dirty="0"/>
              <a:t>Spurious</a:t>
            </a:r>
            <a:r>
              <a:rPr lang="en-US" dirty="0"/>
              <a:t> cosmetics</a:t>
            </a:r>
          </a:p>
          <a:p>
            <a:pPr algn="just"/>
            <a:r>
              <a:rPr lang="en-US" dirty="0"/>
              <a:t>Cosmetic containing </a:t>
            </a:r>
            <a:r>
              <a:rPr lang="en-US" b="1" dirty="0"/>
              <a:t>harmful</a:t>
            </a:r>
            <a:r>
              <a:rPr lang="en-US" dirty="0"/>
              <a:t> ingredients</a:t>
            </a:r>
          </a:p>
          <a:p>
            <a:pPr algn="just"/>
            <a:r>
              <a:rPr lang="en-US" dirty="0"/>
              <a:t>Cosmetics </a:t>
            </a:r>
            <a:r>
              <a:rPr lang="en-US" b="1" dirty="0"/>
              <a:t>not of standard quality</a:t>
            </a:r>
          </a:p>
          <a:p>
            <a:pPr algn="just"/>
            <a:r>
              <a:rPr lang="en-US" dirty="0"/>
              <a:t>which contains more than-2 </a:t>
            </a:r>
            <a:r>
              <a:rPr lang="en-US" dirty="0" err="1"/>
              <a:t>ppm</a:t>
            </a:r>
            <a:r>
              <a:rPr lang="en-US" dirty="0"/>
              <a:t>  </a:t>
            </a:r>
            <a:r>
              <a:rPr lang="en-US" b="1" dirty="0"/>
              <a:t>Arsenic</a:t>
            </a:r>
            <a:r>
              <a:rPr lang="en-US" dirty="0"/>
              <a:t>, 20 </a:t>
            </a:r>
            <a:r>
              <a:rPr lang="en-US" dirty="0" err="1"/>
              <a:t>ppm</a:t>
            </a:r>
            <a:r>
              <a:rPr lang="en-US" dirty="0"/>
              <a:t> </a:t>
            </a:r>
            <a:r>
              <a:rPr lang="en-US" b="1" dirty="0"/>
              <a:t>lead, </a:t>
            </a:r>
            <a:r>
              <a:rPr lang="en-US" dirty="0"/>
              <a:t>100 </a:t>
            </a:r>
            <a:r>
              <a:rPr lang="en-US" dirty="0" err="1"/>
              <a:t>ppm</a:t>
            </a:r>
            <a:r>
              <a:rPr lang="en-US" dirty="0"/>
              <a:t> </a:t>
            </a:r>
            <a:r>
              <a:rPr lang="en-US" b="1" dirty="0"/>
              <a:t>heavy metals</a:t>
            </a:r>
          </a:p>
          <a:p>
            <a:pPr algn="just"/>
            <a:endParaRPr lang="en-US" sz="3000"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457200"/>
            <a:ext cx="5715000" cy="1600200"/>
          </a:xfrm>
        </p:spPr>
        <p:txBody>
          <a:bodyPr>
            <a:noAutofit/>
          </a:bodyPr>
          <a:lstStyle/>
          <a:p>
            <a:r>
              <a:rPr lang="en-US" sz="6000" b="1" dirty="0"/>
              <a:t>MANUFACTURE</a:t>
            </a:r>
          </a:p>
        </p:txBody>
      </p:sp>
      <p:pic>
        <p:nvPicPr>
          <p:cNvPr id="3074" name="Picture 2"/>
          <p:cNvPicPr>
            <a:picLocks noChangeAspect="1" noChangeArrowheads="1"/>
          </p:cNvPicPr>
          <p:nvPr/>
        </p:nvPicPr>
        <p:blipFill>
          <a:blip r:embed="rId2" cstate="print"/>
          <a:srcRect/>
          <a:stretch>
            <a:fillRect/>
          </a:stretch>
        </p:blipFill>
        <p:spPr bwMode="auto">
          <a:xfrm>
            <a:off x="2895600" y="2743200"/>
            <a:ext cx="5029200" cy="3505200"/>
          </a:xfrm>
          <a:prstGeom prst="rect">
            <a:avLst/>
          </a:prstGeom>
          <a:noFill/>
          <a:ln w="9525">
            <a:noFill/>
            <a:miter lim="800000"/>
            <a:headEnd/>
            <a:tailEnd/>
          </a:ln>
          <a:effectLst/>
        </p:spPr>
      </p:pic>
      <p:pic>
        <p:nvPicPr>
          <p:cNvPr id="4" name="Picture 3"/>
          <p:cNvPicPr>
            <a:picLocks noChangeAspect="1" noChangeArrowheads="1"/>
          </p:cNvPicPr>
          <p:nvPr/>
        </p:nvPicPr>
        <p:blipFill>
          <a:blip r:embed="rId3" cstate="print"/>
          <a:srcRect/>
          <a:stretch>
            <a:fillRect/>
          </a:stretch>
        </p:blipFill>
        <p:spPr bwMode="auto">
          <a:xfrm>
            <a:off x="0" y="0"/>
            <a:ext cx="2533650" cy="38100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9D8E0062-DBA0-4E2E-B3EA-F6AE77051CD3}" type="slidenum">
              <a:rPr lang="en-US" smtClean="0"/>
              <a:pPr/>
              <a:t>22</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Clr clrSpc="rgb" dir="cw">
                                      <p:cBhvr override="childStyle">
                                        <p:cTn id="6" dur="100" fill="hold"/>
                                        <p:tgtEl>
                                          <p:spTgt spid="4"/>
                                        </p:tgtEl>
                                        <p:attrNameLst>
                                          <p:attrName>style.color</p:attrName>
                                        </p:attrNameLst>
                                      </p:cBhvr>
                                      <p:to>
                                        <a:schemeClr val="accent2"/>
                                      </p:to>
                                    </p:animClr>
                                    <p:animClr clrSpc="rgb" dir="cw">
                                      <p:cBhvr>
                                        <p:cTn id="7" dur="100" fill="hold"/>
                                        <p:tgtEl>
                                          <p:spTgt spid="4"/>
                                        </p:tgtEl>
                                        <p:attrNameLst>
                                          <p:attrName>fillcolor</p:attrName>
                                        </p:attrNameLst>
                                      </p:cBhvr>
                                      <p:to>
                                        <a:schemeClr val="accent2"/>
                                      </p:to>
                                    </p:animClr>
                                    <p:set>
                                      <p:cBhvr>
                                        <p:cTn id="8" dur="100" fill="hold"/>
                                        <p:tgtEl>
                                          <p:spTgt spid="4"/>
                                        </p:tgtEl>
                                        <p:attrNameLst>
                                          <p:attrName>fill.type</p:attrName>
                                        </p:attrNameLst>
                                      </p:cBhvr>
                                      <p:to>
                                        <p:strVal val="solid"/>
                                      </p:to>
                                    </p:set>
                                    <p:set>
                                      <p:cBhvr>
                                        <p:cTn id="9" dur="100" fill="hold"/>
                                        <p:tgtEl>
                                          <p:spTgt spid="4"/>
                                        </p:tgtEl>
                                        <p:attrNameLst>
                                          <p:attrName>fill.on</p:attrName>
                                        </p:attrNameLst>
                                      </p:cBhvr>
                                      <p:to>
                                        <p:strVal val="true"/>
                                      </p:to>
                                    </p:set>
                                    <p:animRot by="120000">
                                      <p:cBhvr>
                                        <p:cTn id="10" dur="100" fill="hold">
                                          <p:stCondLst>
                                            <p:cond delay="0"/>
                                          </p:stCondLst>
                                        </p:cTn>
                                        <p:tgtEl>
                                          <p:spTgt spid="4"/>
                                        </p:tgtEl>
                                        <p:attrNameLst>
                                          <p:attrName>r</p:attrName>
                                        </p:attrNameLst>
                                      </p:cBhvr>
                                    </p:animRot>
                                    <p:animRot by="-240000">
                                      <p:cBhvr>
                                        <p:cTn id="11" dur="200" fill="hold">
                                          <p:stCondLst>
                                            <p:cond delay="200"/>
                                          </p:stCondLst>
                                        </p:cTn>
                                        <p:tgtEl>
                                          <p:spTgt spid="4"/>
                                        </p:tgtEl>
                                        <p:attrNameLst>
                                          <p:attrName>r</p:attrName>
                                        </p:attrNameLst>
                                      </p:cBhvr>
                                    </p:animRot>
                                    <p:animRot by="240000">
                                      <p:cBhvr>
                                        <p:cTn id="12" dur="200" fill="hold">
                                          <p:stCondLst>
                                            <p:cond delay="400"/>
                                          </p:stCondLst>
                                        </p:cTn>
                                        <p:tgtEl>
                                          <p:spTgt spid="4"/>
                                        </p:tgtEl>
                                        <p:attrNameLst>
                                          <p:attrName>r</p:attrName>
                                        </p:attrNameLst>
                                      </p:cBhvr>
                                    </p:animRot>
                                    <p:animRot by="-240000">
                                      <p:cBhvr>
                                        <p:cTn id="13" dur="200" fill="hold">
                                          <p:stCondLst>
                                            <p:cond delay="600"/>
                                          </p:stCondLst>
                                        </p:cTn>
                                        <p:tgtEl>
                                          <p:spTgt spid="4"/>
                                        </p:tgtEl>
                                        <p:attrNameLst>
                                          <p:attrName>r</p:attrName>
                                        </p:attrNameLst>
                                      </p:cBhvr>
                                    </p:animRot>
                                    <p:animRot by="120000">
                                      <p:cBhvr>
                                        <p:cTn id="14" dur="200" fill="hold">
                                          <p:stCondLst>
                                            <p:cond delay="800"/>
                                          </p:stCondLst>
                                        </p:cTn>
                                        <p:tgtEl>
                                          <p:spTgt spid="4"/>
                                        </p:tgtEl>
                                        <p:attrNameLst>
                                          <p:attrName>r</p:attrName>
                                        </p:attrNameLst>
                                      </p:cBhvr>
                                    </p:animRot>
                                  </p:childTnLst>
                                </p:cTn>
                              </p:par>
                              <p:par>
                                <p:cTn id="15" presetID="10" presetClass="entr" presetSubtype="0"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8229600" cy="1143000"/>
          </a:xfrm>
        </p:spPr>
        <p:txBody>
          <a:bodyPr/>
          <a:lstStyle/>
          <a:p>
            <a:pPr algn="ctr"/>
            <a:r>
              <a:rPr lang="en-US" b="1" dirty="0"/>
              <a:t>Manufacture</a:t>
            </a:r>
          </a:p>
        </p:txBody>
      </p:sp>
      <p:sp>
        <p:nvSpPr>
          <p:cNvPr id="3" name="Content Placeholder 2"/>
          <p:cNvSpPr>
            <a:spLocks noGrp="1"/>
          </p:cNvSpPr>
          <p:nvPr>
            <p:ph idx="1"/>
          </p:nvPr>
        </p:nvSpPr>
        <p:spPr>
          <a:xfrm>
            <a:off x="990600" y="1447800"/>
            <a:ext cx="7943088" cy="4800600"/>
          </a:xfrm>
        </p:spPr>
        <p:txBody>
          <a:bodyPr/>
          <a:lstStyle/>
          <a:p>
            <a:pPr algn="just"/>
            <a:r>
              <a:rPr lang="en-US" dirty="0"/>
              <a:t>Prohibition of manufacture</a:t>
            </a:r>
          </a:p>
          <a:p>
            <a:r>
              <a:rPr lang="en-US" dirty="0"/>
              <a:t>Manufacture of other than in </a:t>
            </a:r>
            <a:r>
              <a:rPr lang="en-US" dirty="0" err="1"/>
              <a:t>Sch</a:t>
            </a:r>
            <a:r>
              <a:rPr lang="en-US" dirty="0"/>
              <a:t>-C/C</a:t>
            </a:r>
            <a:r>
              <a:rPr lang="en-US" baseline="-25000" dirty="0"/>
              <a:t>1</a:t>
            </a:r>
          </a:p>
          <a:p>
            <a:pPr algn="just"/>
            <a:r>
              <a:rPr lang="en-US" dirty="0"/>
              <a:t>Manufacture of those in </a:t>
            </a:r>
            <a:r>
              <a:rPr lang="en-US" dirty="0" err="1"/>
              <a:t>Sch</a:t>
            </a:r>
            <a:r>
              <a:rPr lang="en-US" dirty="0"/>
              <a:t>-C/C</a:t>
            </a:r>
            <a:r>
              <a:rPr lang="en-US" baseline="-25000" dirty="0"/>
              <a:t>1</a:t>
            </a:r>
          </a:p>
          <a:p>
            <a:pPr algn="just"/>
            <a:r>
              <a:rPr lang="en-US" dirty="0"/>
              <a:t>Manufacture of </a:t>
            </a:r>
            <a:r>
              <a:rPr lang="en-US" dirty="0" err="1"/>
              <a:t>Sch</a:t>
            </a:r>
            <a:r>
              <a:rPr lang="en-US" dirty="0"/>
              <a:t>-X drugs</a:t>
            </a:r>
          </a:p>
          <a:p>
            <a:pPr algn="just"/>
            <a:r>
              <a:rPr lang="en-US" dirty="0"/>
              <a:t>Loan license</a:t>
            </a:r>
          </a:p>
          <a:p>
            <a:pPr algn="just"/>
            <a:r>
              <a:rPr lang="en-US" dirty="0"/>
              <a:t>Repackaging license</a:t>
            </a:r>
          </a:p>
          <a:p>
            <a:pPr algn="just"/>
            <a:r>
              <a:rPr lang="en-US" dirty="0"/>
              <a:t>Offences &amp; Penalties</a:t>
            </a:r>
          </a:p>
          <a:p>
            <a:endParaRPr lang="en-US" dirty="0"/>
          </a:p>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152400"/>
            <a:ext cx="7498080" cy="1143000"/>
          </a:xfrm>
        </p:spPr>
        <p:txBody>
          <a:bodyPr/>
          <a:lstStyle/>
          <a:p>
            <a:r>
              <a:rPr lang="en-US" b="1" dirty="0"/>
              <a:t>Prohibition of manufacture</a:t>
            </a:r>
            <a:endParaRPr lang="en-IN" b="1" dirty="0"/>
          </a:p>
        </p:txBody>
      </p:sp>
      <p:sp>
        <p:nvSpPr>
          <p:cNvPr id="3" name="Content Placeholder 2"/>
          <p:cNvSpPr>
            <a:spLocks noGrp="1"/>
          </p:cNvSpPr>
          <p:nvPr>
            <p:ph idx="1"/>
          </p:nvPr>
        </p:nvSpPr>
        <p:spPr>
          <a:xfrm>
            <a:off x="914400" y="914400"/>
            <a:ext cx="7943088" cy="5791200"/>
          </a:xfrm>
        </p:spPr>
        <p:txBody>
          <a:bodyPr>
            <a:normAutofit fontScale="92500" lnSpcReduction="10000"/>
          </a:bodyPr>
          <a:lstStyle/>
          <a:p>
            <a:pPr algn="just"/>
            <a:r>
              <a:rPr lang="en-US" sz="3000" dirty="0"/>
              <a:t>Drug not of standard quality or </a:t>
            </a:r>
            <a:r>
              <a:rPr lang="en-US" sz="3000" b="1" dirty="0"/>
              <a:t>misbranded, adulterated or spurious.</a:t>
            </a:r>
          </a:p>
          <a:p>
            <a:pPr algn="just">
              <a:buNone/>
            </a:pPr>
            <a:endParaRPr lang="en-US" sz="3000" dirty="0"/>
          </a:p>
          <a:p>
            <a:pPr algn="just"/>
            <a:r>
              <a:rPr lang="en-US" sz="3000" b="1" dirty="0"/>
              <a:t>Patent or Proprietary</a:t>
            </a:r>
            <a:r>
              <a:rPr lang="en-US" sz="3000" dirty="0"/>
              <a:t> medicine</a:t>
            </a:r>
          </a:p>
          <a:p>
            <a:pPr algn="just">
              <a:buNone/>
            </a:pPr>
            <a:endParaRPr lang="en-US" sz="3000" dirty="0"/>
          </a:p>
          <a:p>
            <a:pPr algn="just"/>
            <a:r>
              <a:rPr lang="en-US" sz="3000" dirty="0"/>
              <a:t>Drugs in </a:t>
            </a:r>
            <a:r>
              <a:rPr lang="en-US" sz="3000" b="1" dirty="0" err="1"/>
              <a:t>Sch</a:t>
            </a:r>
            <a:r>
              <a:rPr lang="en-US" sz="3000" b="1" dirty="0"/>
              <a:t>-J</a:t>
            </a:r>
          </a:p>
          <a:p>
            <a:pPr algn="just">
              <a:buNone/>
            </a:pPr>
            <a:endParaRPr lang="en-US" sz="3000" dirty="0"/>
          </a:p>
          <a:p>
            <a:pPr algn="just"/>
            <a:r>
              <a:rPr lang="en-US" sz="3000" b="1" dirty="0"/>
              <a:t>Risky</a:t>
            </a:r>
            <a:r>
              <a:rPr lang="en-US" sz="3000" dirty="0"/>
              <a:t> to human beings or animals</a:t>
            </a:r>
          </a:p>
          <a:p>
            <a:pPr algn="just">
              <a:buNone/>
            </a:pPr>
            <a:endParaRPr lang="en-US" sz="3000" dirty="0"/>
          </a:p>
          <a:p>
            <a:pPr algn="just"/>
            <a:r>
              <a:rPr lang="en-US" sz="3000" dirty="0"/>
              <a:t>Drugs </a:t>
            </a:r>
            <a:r>
              <a:rPr lang="en-US" sz="3000" b="1" dirty="0"/>
              <a:t>without therapeutic value</a:t>
            </a:r>
          </a:p>
          <a:p>
            <a:pPr algn="just">
              <a:buNone/>
            </a:pPr>
            <a:endParaRPr lang="en-US" sz="3000" dirty="0"/>
          </a:p>
          <a:p>
            <a:pPr algn="just"/>
            <a:r>
              <a:rPr lang="en-US" sz="3000" dirty="0"/>
              <a:t>Preparation containing </a:t>
            </a:r>
            <a:r>
              <a:rPr lang="en-US" sz="3000" b="1" dirty="0"/>
              <a:t>cyclamates</a:t>
            </a:r>
            <a:endParaRPr lang="en-US" b="1" dirty="0"/>
          </a:p>
          <a:p>
            <a:endParaRPr lang="en-IN"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0"/>
            <a:ext cx="7467600" cy="1981200"/>
          </a:xfrm>
        </p:spPr>
        <p:txBody>
          <a:bodyPr>
            <a:noAutofit/>
          </a:bodyPr>
          <a:lstStyle/>
          <a:p>
            <a:pPr algn="ctr"/>
            <a:r>
              <a:rPr lang="en-US" sz="8000" b="1" dirty="0"/>
              <a:t>SALE</a:t>
            </a:r>
            <a:endParaRPr lang="en-IN" sz="8000" b="1" dirty="0"/>
          </a:p>
        </p:txBody>
      </p:sp>
      <p:pic>
        <p:nvPicPr>
          <p:cNvPr id="4098" name="Picture 2"/>
          <p:cNvPicPr>
            <a:picLocks noChangeAspect="1" noChangeArrowheads="1"/>
          </p:cNvPicPr>
          <p:nvPr/>
        </p:nvPicPr>
        <p:blipFill>
          <a:blip r:embed="rId2" cstate="print"/>
          <a:srcRect/>
          <a:stretch>
            <a:fillRect/>
          </a:stretch>
        </p:blipFill>
        <p:spPr bwMode="auto">
          <a:xfrm>
            <a:off x="2286000" y="1981200"/>
            <a:ext cx="5486400" cy="41910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9D8E0062-DBA0-4E2E-B3EA-F6AE77051CD3}" type="slidenum">
              <a:rPr lang="en-US" smtClean="0"/>
              <a:pPr/>
              <a:t>25</a:t>
            </a:fld>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edge">
                                      <p:cBhvr>
                                        <p:cTn id="7" dur="2000"/>
                                        <p:tgtEl>
                                          <p:spTgt spid="409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edg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D8E0062-DBA0-4E2E-B3EA-F6AE77051CD3}" type="slidenum">
              <a:rPr lang="en-US" smtClean="0"/>
              <a:pPr/>
              <a:t>26</a:t>
            </a:fld>
            <a:endParaRPr lang="en-US" dirty="0"/>
          </a:p>
        </p:txBody>
      </p:sp>
      <p:sp>
        <p:nvSpPr>
          <p:cNvPr id="4" name="TextBox 3"/>
          <p:cNvSpPr txBox="1"/>
          <p:nvPr/>
        </p:nvSpPr>
        <p:spPr>
          <a:xfrm>
            <a:off x="914400" y="381000"/>
            <a:ext cx="7467600" cy="769441"/>
          </a:xfrm>
          <a:prstGeom prst="rect">
            <a:avLst/>
          </a:prstGeom>
          <a:noFill/>
        </p:spPr>
        <p:txBody>
          <a:bodyPr wrap="square" rtlCol="0">
            <a:spAutoFit/>
          </a:bodyPr>
          <a:lstStyle/>
          <a:p>
            <a:pPr algn="ctr"/>
            <a:r>
              <a:rPr lang="en-US" sz="4400" b="1" dirty="0">
                <a:solidFill>
                  <a:schemeClr val="tx2">
                    <a:lumMod val="75000"/>
                  </a:schemeClr>
                </a:solidFill>
                <a:effectLst>
                  <a:outerShdw blurRad="38100" dist="38100" dir="2700000" algn="tl">
                    <a:srgbClr val="000000">
                      <a:alpha val="43137"/>
                    </a:srgbClr>
                  </a:outerShdw>
                </a:effectLst>
                <a:latin typeface="+mj-lt"/>
              </a:rPr>
              <a:t>TYPES</a:t>
            </a:r>
            <a:r>
              <a:rPr lang="en-US" sz="4400" b="1" dirty="0">
                <a:solidFill>
                  <a:schemeClr val="tx2">
                    <a:lumMod val="75000"/>
                  </a:schemeClr>
                </a:solidFill>
                <a:latin typeface="+mj-lt"/>
              </a:rPr>
              <a:t> </a:t>
            </a:r>
            <a:r>
              <a:rPr lang="en-US" sz="4400" b="1" dirty="0">
                <a:solidFill>
                  <a:schemeClr val="tx2">
                    <a:lumMod val="75000"/>
                  </a:schemeClr>
                </a:solidFill>
                <a:effectLst>
                  <a:outerShdw blurRad="38100" dist="38100" dir="2700000" algn="tl">
                    <a:srgbClr val="000000">
                      <a:alpha val="43137"/>
                    </a:srgbClr>
                  </a:outerShdw>
                </a:effectLst>
                <a:latin typeface="+mj-lt"/>
              </a:rPr>
              <a:t>OF</a:t>
            </a:r>
            <a:r>
              <a:rPr lang="en-US" sz="4400" b="1" dirty="0">
                <a:solidFill>
                  <a:schemeClr val="tx2">
                    <a:lumMod val="75000"/>
                  </a:schemeClr>
                </a:solidFill>
                <a:latin typeface="+mj-lt"/>
              </a:rPr>
              <a:t> </a:t>
            </a:r>
            <a:r>
              <a:rPr lang="en-US" sz="4400" b="1" dirty="0">
                <a:solidFill>
                  <a:schemeClr val="tx2">
                    <a:lumMod val="75000"/>
                  </a:schemeClr>
                </a:solidFill>
                <a:effectLst>
                  <a:outerShdw blurRad="38100" dist="38100" dir="2700000" algn="tl">
                    <a:srgbClr val="000000">
                      <a:alpha val="43137"/>
                    </a:srgbClr>
                  </a:outerShdw>
                </a:effectLst>
                <a:latin typeface="+mj-lt"/>
              </a:rPr>
              <a:t>SALES</a:t>
            </a:r>
            <a:r>
              <a:rPr lang="en-US" sz="4400" b="1" dirty="0">
                <a:solidFill>
                  <a:schemeClr val="tx2">
                    <a:lumMod val="75000"/>
                  </a:schemeClr>
                </a:solidFill>
                <a:latin typeface="+mj-lt"/>
              </a:rPr>
              <a:t> </a:t>
            </a:r>
            <a:r>
              <a:rPr lang="en-US" sz="4400" b="1" dirty="0">
                <a:solidFill>
                  <a:schemeClr val="tx2">
                    <a:lumMod val="75000"/>
                  </a:schemeClr>
                </a:solidFill>
                <a:effectLst>
                  <a:outerShdw blurRad="38100" dist="38100" dir="2700000" algn="tl">
                    <a:srgbClr val="000000">
                      <a:alpha val="43137"/>
                    </a:srgbClr>
                  </a:outerShdw>
                </a:effectLst>
                <a:latin typeface="+mj-lt"/>
              </a:rPr>
              <a:t>LICENCES</a:t>
            </a:r>
          </a:p>
        </p:txBody>
      </p:sp>
      <p:sp>
        <p:nvSpPr>
          <p:cNvPr id="5" name="TextBox 4"/>
          <p:cNvSpPr txBox="1"/>
          <p:nvPr/>
        </p:nvSpPr>
        <p:spPr>
          <a:xfrm>
            <a:off x="2743200" y="1219200"/>
            <a:ext cx="3810000" cy="369332"/>
          </a:xfrm>
          <a:prstGeom prst="rect">
            <a:avLst/>
          </a:prstGeom>
          <a:effectLst>
            <a:innerShdw blurRad="114300">
              <a:prstClr val="black"/>
            </a:inn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dirty="0"/>
              <a:t>Allopathic Drugs</a:t>
            </a:r>
          </a:p>
        </p:txBody>
      </p:sp>
      <p:cxnSp>
        <p:nvCxnSpPr>
          <p:cNvPr id="7" name="Straight Arrow Connector 6"/>
          <p:cNvCxnSpPr>
            <a:stCxn id="5" idx="2"/>
          </p:cNvCxnSpPr>
          <p:nvPr/>
        </p:nvCxnSpPr>
        <p:spPr>
          <a:xfrm>
            <a:off x="4648200" y="1588532"/>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90600" y="2057400"/>
            <a:ext cx="6781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9906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7244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7772400" y="20574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724400" y="29718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895600" y="35052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553200" y="35052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flipH="1">
            <a:off x="228599" y="2590800"/>
            <a:ext cx="1676400" cy="369332"/>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a:t>Whole Sale</a:t>
            </a:r>
          </a:p>
        </p:txBody>
      </p:sp>
      <p:sp>
        <p:nvSpPr>
          <p:cNvPr id="18" name="TextBox 17"/>
          <p:cNvSpPr txBox="1"/>
          <p:nvPr/>
        </p:nvSpPr>
        <p:spPr>
          <a:xfrm>
            <a:off x="3810000" y="2590800"/>
            <a:ext cx="1905000" cy="369332"/>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a:t>Retail Sale</a:t>
            </a:r>
          </a:p>
        </p:txBody>
      </p:sp>
      <p:sp>
        <p:nvSpPr>
          <p:cNvPr id="19" name="TextBox 18"/>
          <p:cNvSpPr txBox="1"/>
          <p:nvPr/>
        </p:nvSpPr>
        <p:spPr>
          <a:xfrm>
            <a:off x="7086600" y="2590800"/>
            <a:ext cx="1676400" cy="923330"/>
          </a:xfrm>
          <a:prstGeom prst="rect">
            <a:avLst/>
          </a:prstGeom>
          <a:effectLst>
            <a:innerShdw blurRad="114300">
              <a:prstClr val="black"/>
            </a:innerShdw>
          </a:effectLst>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dirty="0"/>
              <a:t>Sales From Motor Vehicle ( Vender)</a:t>
            </a:r>
          </a:p>
        </p:txBody>
      </p:sp>
      <p:cxnSp>
        <p:nvCxnSpPr>
          <p:cNvPr id="20" name="Straight Connector 19"/>
          <p:cNvCxnSpPr/>
          <p:nvPr/>
        </p:nvCxnSpPr>
        <p:spPr>
          <a:xfrm>
            <a:off x="2895600" y="3505200"/>
            <a:ext cx="36576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828800" y="4038600"/>
            <a:ext cx="2133600" cy="369332"/>
          </a:xfrm>
          <a:prstGeom prst="rect">
            <a:avLst/>
          </a:prstGeom>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a:t>General </a:t>
            </a:r>
            <a:r>
              <a:rPr lang="en-US" dirty="0" err="1"/>
              <a:t>Licence</a:t>
            </a:r>
            <a:endParaRPr lang="en-US" dirty="0"/>
          </a:p>
        </p:txBody>
      </p:sp>
      <p:sp>
        <p:nvSpPr>
          <p:cNvPr id="24" name="TextBox 23"/>
          <p:cNvSpPr txBox="1"/>
          <p:nvPr/>
        </p:nvSpPr>
        <p:spPr>
          <a:xfrm>
            <a:off x="5867400" y="4038600"/>
            <a:ext cx="1447800" cy="646331"/>
          </a:xfrm>
          <a:prstGeom prst="rect">
            <a:avLst/>
          </a:prstGeom>
          <a:effectLst>
            <a:innerShdw blurRad="114300">
              <a:prstClr val="black"/>
            </a:inn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dirty="0"/>
              <a:t>Restricted </a:t>
            </a:r>
            <a:r>
              <a:rPr lang="en-US" dirty="0" err="1"/>
              <a:t>Licence</a:t>
            </a:r>
            <a:endParaRPr lang="en-US" dirty="0"/>
          </a:p>
        </p:txBody>
      </p:sp>
      <p:cxnSp>
        <p:nvCxnSpPr>
          <p:cNvPr id="25" name="Straight Connector 24"/>
          <p:cNvCxnSpPr/>
          <p:nvPr/>
        </p:nvCxnSpPr>
        <p:spPr>
          <a:xfrm>
            <a:off x="591457" y="5181600"/>
            <a:ext cx="451394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914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8012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087257"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3" idx="2"/>
          </p:cNvCxnSpPr>
          <p:nvPr/>
        </p:nvCxnSpPr>
        <p:spPr>
          <a:xfrm>
            <a:off x="2895600" y="4407932"/>
            <a:ext cx="0" cy="7853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990600" y="2971800"/>
            <a:ext cx="0" cy="2209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648200" y="5782270"/>
            <a:ext cx="1371600" cy="923330"/>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a:t>Drugs other than sch.-C/C1 &amp; X</a:t>
            </a:r>
          </a:p>
        </p:txBody>
      </p:sp>
      <p:sp>
        <p:nvSpPr>
          <p:cNvPr id="35" name="TextBox 34"/>
          <p:cNvSpPr txBox="1"/>
          <p:nvPr/>
        </p:nvSpPr>
        <p:spPr>
          <a:xfrm>
            <a:off x="2133600" y="5715000"/>
            <a:ext cx="12192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a:t>Drugs in Sch.- C/C1</a:t>
            </a:r>
          </a:p>
        </p:txBody>
      </p:sp>
      <p:sp>
        <p:nvSpPr>
          <p:cNvPr id="36" name="TextBox 35"/>
          <p:cNvSpPr txBox="1"/>
          <p:nvPr/>
        </p:nvSpPr>
        <p:spPr>
          <a:xfrm>
            <a:off x="152400" y="5715000"/>
            <a:ext cx="10668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a:t>Drugs in Sch.- X</a:t>
            </a:r>
          </a:p>
        </p:txBody>
      </p:sp>
      <p:cxnSp>
        <p:nvCxnSpPr>
          <p:cNvPr id="37" name="Straight Connector 36"/>
          <p:cNvCxnSpPr/>
          <p:nvPr/>
        </p:nvCxnSpPr>
        <p:spPr>
          <a:xfrm>
            <a:off x="5638800" y="5181600"/>
            <a:ext cx="25146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638800"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153400" y="5181600"/>
            <a:ext cx="0" cy="4688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620000" y="5754469"/>
            <a:ext cx="1219200" cy="646331"/>
          </a:xfrm>
          <a:prstGeom prst="rect">
            <a:avLst/>
          </a:prstGeom>
          <a:effectLst>
            <a:innerShdw blurRad="114300">
              <a:prstClr val="black"/>
            </a:innerShdw>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a:t>For  </a:t>
            </a:r>
          </a:p>
          <a:p>
            <a:pPr algn="ctr"/>
            <a:r>
              <a:rPr lang="en-US" dirty="0"/>
              <a:t>Sch.- C/C1</a:t>
            </a:r>
          </a:p>
        </p:txBody>
      </p:sp>
      <p:cxnSp>
        <p:nvCxnSpPr>
          <p:cNvPr id="45" name="Straight Arrow Connector 44"/>
          <p:cNvCxnSpPr/>
          <p:nvPr/>
        </p:nvCxnSpPr>
        <p:spPr>
          <a:xfrm>
            <a:off x="6705600" y="46482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7772400" y="3505200"/>
            <a:ext cx="0" cy="1676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2411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0"/>
            <a:ext cx="7790688" cy="990600"/>
          </a:xfrm>
        </p:spPr>
        <p:txBody>
          <a:bodyPr>
            <a:normAutofit/>
          </a:bodyPr>
          <a:lstStyle/>
          <a:p>
            <a:pPr algn="ctr"/>
            <a:r>
              <a:rPr lang="en-IN" sz="4400" b="1" dirty="0"/>
              <a:t>Class of drug prohibited to sale</a:t>
            </a:r>
          </a:p>
        </p:txBody>
      </p:sp>
      <p:sp>
        <p:nvSpPr>
          <p:cNvPr id="3" name="Content Placeholder 2"/>
          <p:cNvSpPr>
            <a:spLocks noGrp="1"/>
          </p:cNvSpPr>
          <p:nvPr>
            <p:ph idx="1"/>
          </p:nvPr>
        </p:nvSpPr>
        <p:spPr>
          <a:xfrm>
            <a:off x="609600" y="2209800"/>
            <a:ext cx="7714488" cy="4191000"/>
          </a:xfrm>
        </p:spPr>
        <p:txBody>
          <a:bodyPr/>
          <a:lstStyle/>
          <a:p>
            <a:pPr algn="just"/>
            <a:r>
              <a:rPr lang="en-US" dirty="0"/>
              <a:t>Misbranded, spurious, adulterated and drugs not of standard quality</a:t>
            </a:r>
          </a:p>
          <a:p>
            <a:pPr algn="just"/>
            <a:r>
              <a:rPr lang="en-US" dirty="0"/>
              <a:t>Patent/Proprietary drugs with undisclosed formula</a:t>
            </a:r>
          </a:p>
          <a:p>
            <a:pPr algn="just"/>
            <a:r>
              <a:rPr lang="en-US" dirty="0" err="1"/>
              <a:t>Sch</a:t>
            </a:r>
            <a:r>
              <a:rPr lang="en-US" dirty="0"/>
              <a:t>-J drugs</a:t>
            </a:r>
          </a:p>
          <a:p>
            <a:pPr algn="just"/>
            <a:r>
              <a:rPr lang="en-US" dirty="0"/>
              <a:t>Expired drugs.</a:t>
            </a:r>
          </a:p>
          <a:p>
            <a:pPr algn="just"/>
            <a:r>
              <a:rPr lang="en-US" dirty="0"/>
              <a:t>Drugs used for consumption by government schemes such as, Armed force.</a:t>
            </a:r>
          </a:p>
          <a:p>
            <a:pPr algn="just"/>
            <a:r>
              <a:rPr lang="en-US" dirty="0"/>
              <a:t>Physician’s samples</a:t>
            </a:r>
            <a:endParaRPr lang="en-IN"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27</a:t>
            </a:fld>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866888" cy="1143000"/>
          </a:xfrm>
        </p:spPr>
        <p:txBody>
          <a:bodyPr>
            <a:normAutofit fontScale="90000"/>
          </a:bodyPr>
          <a:lstStyle/>
          <a:p>
            <a:r>
              <a:rPr lang="en-US" sz="4400" b="1" dirty="0">
                <a:solidFill>
                  <a:schemeClr val="accent1"/>
                </a:solidFill>
                <a:effectLst>
                  <a:outerShdw blurRad="38100" dist="38100" dir="2700000" algn="tl">
                    <a:srgbClr val="000000">
                      <a:alpha val="43137"/>
                    </a:srgbClr>
                  </a:outerShdw>
                </a:effectLst>
              </a:rPr>
              <a:t>Drugs and Cosmetics (Amendment) Act, 2008</a:t>
            </a:r>
            <a:endParaRPr lang="en-US" dirty="0">
              <a:solidFill>
                <a:schemeClr val="accent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990600" y="1295400"/>
            <a:ext cx="8001000" cy="5334000"/>
          </a:xfrm>
        </p:spPr>
        <p:txBody>
          <a:bodyPr>
            <a:normAutofit/>
          </a:bodyPr>
          <a:lstStyle/>
          <a:p>
            <a:pPr marL="342900" indent="-342900">
              <a:lnSpc>
                <a:spcPct val="90000"/>
              </a:lnSpc>
              <a:buFont typeface="Wingdings" pitchFamily="2" charset="2"/>
              <a:buNone/>
            </a:pPr>
            <a:r>
              <a:rPr lang="en-US" sz="3600" u="sng" dirty="0"/>
              <a:t>Salient features of the Act:-</a:t>
            </a:r>
          </a:p>
          <a:p>
            <a:pPr marL="342900" indent="-342900">
              <a:lnSpc>
                <a:spcPct val="90000"/>
              </a:lnSpc>
              <a:buFont typeface="Wingdings" pitchFamily="2" charset="2"/>
              <a:buNone/>
            </a:pPr>
            <a:endParaRPr lang="en-US" sz="2800" u="sng" dirty="0"/>
          </a:p>
          <a:p>
            <a:pPr marL="342900" indent="-342900" algn="just">
              <a:lnSpc>
                <a:spcPct val="90000"/>
              </a:lnSpc>
              <a:buFont typeface="Wingdings" pitchFamily="2" charset="2"/>
              <a:buChar char="Ø"/>
            </a:pPr>
            <a:r>
              <a:rPr lang="en-US" sz="2800" dirty="0"/>
              <a:t>Substantial </a:t>
            </a:r>
            <a:r>
              <a:rPr lang="en-US" sz="2800" b="1" dirty="0"/>
              <a:t>enhancement in punishment</a:t>
            </a:r>
          </a:p>
          <a:p>
            <a:pPr marL="342900" indent="-342900" algn="just">
              <a:lnSpc>
                <a:spcPct val="90000"/>
              </a:lnSpc>
              <a:buFont typeface="Wingdings" pitchFamily="2" charset="2"/>
              <a:buChar char="Ø"/>
            </a:pPr>
            <a:endParaRPr lang="en-US" sz="1050" dirty="0"/>
          </a:p>
          <a:p>
            <a:pPr marL="342900" indent="-342900" algn="just">
              <a:lnSpc>
                <a:spcPct val="90000"/>
              </a:lnSpc>
              <a:buFont typeface="Wingdings" pitchFamily="2" charset="2"/>
              <a:buChar char="Ø"/>
            </a:pPr>
            <a:r>
              <a:rPr lang="en-US" sz="2800" b="1" dirty="0"/>
              <a:t>Life imprisonment</a:t>
            </a:r>
            <a:r>
              <a:rPr lang="en-US" sz="2800" dirty="0"/>
              <a:t> for offenders involved in manufacture, sale and distribution of spurious and adulterated drug likely to cause </a:t>
            </a:r>
            <a:r>
              <a:rPr lang="en-US" sz="2800" b="1" dirty="0"/>
              <a:t>grievous hurt</a:t>
            </a:r>
          </a:p>
          <a:p>
            <a:pPr marL="342900" indent="-342900" algn="just">
              <a:lnSpc>
                <a:spcPct val="90000"/>
              </a:lnSpc>
              <a:buFont typeface="Wingdings" pitchFamily="2" charset="2"/>
              <a:buChar char="Ø"/>
            </a:pPr>
            <a:endParaRPr lang="en-US" sz="1050" dirty="0"/>
          </a:p>
          <a:p>
            <a:pPr marL="342900" indent="-342900" algn="just">
              <a:lnSpc>
                <a:spcPct val="90000"/>
              </a:lnSpc>
              <a:buFont typeface="Wingdings" pitchFamily="2" charset="2"/>
              <a:buChar char="Ø"/>
            </a:pPr>
            <a:r>
              <a:rPr lang="en-US" sz="2800" b="1" dirty="0"/>
              <a:t>Minimum</a:t>
            </a:r>
            <a:r>
              <a:rPr lang="en-US" sz="2800" dirty="0"/>
              <a:t> punishment of </a:t>
            </a:r>
            <a:r>
              <a:rPr lang="en-US" sz="2800" b="1" dirty="0"/>
              <a:t>seven years </a:t>
            </a:r>
            <a:r>
              <a:rPr lang="en-US" sz="2800" dirty="0"/>
              <a:t>which may extend to life imprisonment</a:t>
            </a:r>
          </a:p>
          <a:p>
            <a:pPr marL="342900" indent="-342900" algn="just">
              <a:lnSpc>
                <a:spcPct val="90000"/>
              </a:lnSpc>
              <a:buFont typeface="Wingdings" pitchFamily="2" charset="2"/>
              <a:buChar char="Ø"/>
            </a:pPr>
            <a:endParaRPr lang="en-US" sz="1050" dirty="0"/>
          </a:p>
          <a:p>
            <a:pPr marL="342900" indent="-342900" algn="just">
              <a:lnSpc>
                <a:spcPct val="90000"/>
              </a:lnSpc>
              <a:buFont typeface="Wingdings" pitchFamily="2" charset="2"/>
              <a:buChar char="Ø"/>
            </a:pPr>
            <a:r>
              <a:rPr lang="en-US" sz="2800" dirty="0"/>
              <a:t>Provision for compensation to affected person</a:t>
            </a:r>
          </a:p>
        </p:txBody>
      </p:sp>
      <p:sp>
        <p:nvSpPr>
          <p:cNvPr id="4" name="Slide Number Placeholder 3"/>
          <p:cNvSpPr>
            <a:spLocks noGrp="1"/>
          </p:cNvSpPr>
          <p:nvPr>
            <p:ph type="sldNum" sz="quarter" idx="12"/>
          </p:nvPr>
        </p:nvSpPr>
        <p:spPr/>
        <p:txBody>
          <a:bodyPr/>
          <a:lstStyle/>
          <a:p>
            <a:fld id="{9D8E0062-DBA0-4E2E-B3EA-F6AE77051CD3}" type="slidenum">
              <a:rPr lang="en-US" smtClean="0"/>
              <a:pPr/>
              <a:t>28</a:t>
            </a:fld>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fontScale="62500" lnSpcReduction="20000"/>
          </a:bodyPr>
          <a:lstStyle/>
          <a:p>
            <a:r>
              <a:rPr lang="en-IN" sz="4000" b="1" dirty="0"/>
              <a:t>18. Prohibition of manufacture and sale of certain drugs and cosmetics.</a:t>
            </a:r>
          </a:p>
          <a:p>
            <a:endParaRPr lang="en-IN" dirty="0"/>
          </a:p>
          <a:p>
            <a:r>
              <a:rPr lang="en-IN" dirty="0"/>
              <a:t>(a) manufacture for sale or for distribution, or sell, or stock or exhibit or offer for sale, or distribute— </a:t>
            </a:r>
          </a:p>
          <a:p>
            <a:r>
              <a:rPr lang="en-IN" dirty="0"/>
              <a:t> (</a:t>
            </a:r>
            <a:r>
              <a:rPr lang="en-IN" dirty="0" err="1"/>
              <a:t>i</a:t>
            </a:r>
            <a:r>
              <a:rPr lang="en-IN" dirty="0"/>
              <a:t>) any drug which is not of a standard quality, or is misbranded, adulterated or spurious; </a:t>
            </a:r>
          </a:p>
          <a:p>
            <a:r>
              <a:rPr lang="en-IN" dirty="0"/>
              <a:t> (ii) any cosmetic which is not of a standard quality or is misbranded, adulterated or spurious;</a:t>
            </a:r>
          </a:p>
          <a:p>
            <a:r>
              <a:rPr lang="en-IN" dirty="0"/>
              <a:t> (iii) any patent or proprietary medicine, unless there is displayed in the prescribed manner on the label or container thereof </a:t>
            </a:r>
          </a:p>
          <a:p>
            <a:r>
              <a:rPr lang="en-IN" dirty="0"/>
              <a:t>(iv) any drug which by means of any statement design or device accompanying it or by any other means, purports or claims </a:t>
            </a:r>
          </a:p>
          <a:p>
            <a:r>
              <a:rPr lang="en-IN" dirty="0"/>
              <a:t>(v) any cosmetic containing any ingredient which may render it unsafe or harmful for use under the directions indicated or recommended;</a:t>
            </a:r>
          </a:p>
          <a:p>
            <a:r>
              <a:rPr lang="en-IN" dirty="0"/>
              <a:t> (vi) any drug or cosmetic in contravention of any of the provisions of this Chapter or any rule made thereunder;</a:t>
            </a:r>
          </a:p>
          <a:p>
            <a:r>
              <a:rPr lang="en-IN" dirty="0"/>
              <a:t>b) sell or stock or exhibit or offer for sale, or distribute any drug 9 [or cosmetic] which has been </a:t>
            </a:r>
            <a:r>
              <a:rPr lang="en-IN" dirty="0" err="1"/>
              <a:t>been</a:t>
            </a:r>
            <a:r>
              <a:rPr lang="en-IN" dirty="0"/>
              <a:t> imported or manufactured in contravention of any of the provisions of this Act or any rule made thereunder; </a:t>
            </a:r>
          </a:p>
          <a:p>
            <a:r>
              <a:rPr lang="en-IN" dirty="0"/>
              <a:t>(c) manufacture for sale or for distribution, or sell, or stock or exhibit or offer for sale,] or distribute any drug 9 [or cosmetic</a:t>
            </a:r>
          </a:p>
        </p:txBody>
      </p:sp>
      <p:sp>
        <p:nvSpPr>
          <p:cNvPr id="5" name="Slide Number Placeholder 4"/>
          <p:cNvSpPr>
            <a:spLocks noGrp="1"/>
          </p:cNvSpPr>
          <p:nvPr>
            <p:ph type="sldNum" sz="quarter" idx="12"/>
          </p:nvPr>
        </p:nvSpPr>
        <p:spPr/>
        <p:txBody>
          <a:bodyPr/>
          <a:lstStyle/>
          <a:p>
            <a:fld id="{9D8E0062-DBA0-4E2E-B3EA-F6AE77051CD3}" type="slidenum">
              <a:rPr lang="en-US" smtClean="0"/>
              <a:pPr/>
              <a:t>29</a:t>
            </a:fld>
            <a:endParaRPr lang="en-US" dirty="0"/>
          </a:p>
        </p:txBody>
      </p:sp>
    </p:spTree>
    <p:extLst>
      <p:ext uri="{BB962C8B-B14F-4D97-AF65-F5344CB8AC3E}">
        <p14:creationId xmlns:p14="http://schemas.microsoft.com/office/powerpoint/2010/main" val="1743402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24000"/>
            <a:ext cx="7498080" cy="4800600"/>
          </a:xfrm>
        </p:spPr>
        <p:txBody>
          <a:bodyPr/>
          <a:lstStyle/>
          <a:p>
            <a:r>
              <a:rPr lang="en-US" sz="4000" b="1" u="sng" dirty="0"/>
              <a:t>Cosmetic :</a:t>
            </a:r>
          </a:p>
          <a:p>
            <a:pPr algn="just">
              <a:buNone/>
            </a:pPr>
            <a:r>
              <a:rPr lang="en-US" sz="4000" dirty="0"/>
              <a:t>		</a:t>
            </a:r>
            <a:r>
              <a:rPr lang="en-US" dirty="0"/>
              <a:t>Any article intended to be rubbed, poured, sprinkled or sprayed on, or introduced into, or otherwise applied to, the human body or any part thereof for cleansing, beautifying, promoting attractiveness, or altering the appearance, and includes any article intended for use as a component of cosmetic.</a:t>
            </a:r>
          </a:p>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3</a:t>
            </a:fld>
            <a:endParaRPr lang="en-US" dirty="0"/>
          </a:p>
        </p:txBody>
      </p:sp>
      <p:pic>
        <p:nvPicPr>
          <p:cNvPr id="5" name="Picture 4" descr="images (1).jpg"/>
          <p:cNvPicPr>
            <a:picLocks noChangeAspect="1"/>
          </p:cNvPicPr>
          <p:nvPr/>
        </p:nvPicPr>
        <p:blipFill>
          <a:blip r:embed="rId2" cstate="print"/>
          <a:stretch>
            <a:fillRect/>
          </a:stretch>
        </p:blipFill>
        <p:spPr>
          <a:xfrm>
            <a:off x="5562600" y="145576"/>
            <a:ext cx="3429000" cy="213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fontScale="92500" lnSpcReduction="10000"/>
          </a:bodyPr>
          <a:lstStyle/>
          <a:p>
            <a:r>
              <a:rPr lang="en-IN" b="1" dirty="0"/>
              <a:t>18A. Disclosure of the name of the manufacturer, etc.</a:t>
            </a:r>
          </a:p>
          <a:p>
            <a:pPr marL="0" indent="0" algn="just">
              <a:buNone/>
            </a:pPr>
            <a:r>
              <a:rPr lang="en-IN" dirty="0"/>
              <a:t>Every person, not being the manufacturer of a drug or cosmetic or his agent for the distribution thereof, shall, if so required, disclose to the Inspector the name, address and other particulars of the person from whom he acquired the drug or cosmetic.</a:t>
            </a:r>
          </a:p>
          <a:p>
            <a:pPr marL="0" indent="0">
              <a:buNone/>
            </a:pPr>
            <a:r>
              <a:rPr lang="en-IN" b="1" dirty="0"/>
              <a:t>18B. Maintenance of records and furnishing of information.—</a:t>
            </a:r>
          </a:p>
          <a:p>
            <a:pPr marL="0" indent="0" algn="just">
              <a:buNone/>
            </a:pPr>
            <a:r>
              <a:rPr lang="en-IN" dirty="0"/>
              <a:t>	Every person holding a licence under clause (c) of section 18 shall keep and maintain such records, registers and other documents as may be prescribed and shall furnish to any officer or authority exercising any power or discharging any function under this Act such information as is required by such officer or authority for carrying out the purposes of this Act.</a:t>
            </a:r>
          </a:p>
          <a:p>
            <a:endParaRPr lang="en-IN" dirty="0"/>
          </a:p>
        </p:txBody>
      </p:sp>
      <p:sp>
        <p:nvSpPr>
          <p:cNvPr id="5" name="Slide Number Placeholder 4"/>
          <p:cNvSpPr>
            <a:spLocks noGrp="1"/>
          </p:cNvSpPr>
          <p:nvPr>
            <p:ph type="sldNum" sz="quarter" idx="12"/>
          </p:nvPr>
        </p:nvSpPr>
        <p:spPr/>
        <p:txBody>
          <a:bodyPr/>
          <a:lstStyle/>
          <a:p>
            <a:fld id="{9D8E0062-DBA0-4E2E-B3EA-F6AE77051CD3}" type="slidenum">
              <a:rPr lang="en-US" smtClean="0"/>
              <a:pPr/>
              <a:t>30</a:t>
            </a:fld>
            <a:endParaRPr lang="en-US" dirty="0"/>
          </a:p>
        </p:txBody>
      </p:sp>
    </p:spTree>
    <p:extLst>
      <p:ext uri="{BB962C8B-B14F-4D97-AF65-F5344CB8AC3E}">
        <p14:creationId xmlns:p14="http://schemas.microsoft.com/office/powerpoint/2010/main" val="2156349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486400"/>
          </a:xfrm>
        </p:spPr>
        <p:txBody>
          <a:bodyPr>
            <a:normAutofit/>
          </a:bodyPr>
          <a:lstStyle/>
          <a:p>
            <a:r>
              <a:rPr lang="en-IN" u="sng" dirty="0">
                <a:latin typeface="Adobe Arabic" panose="02040503050201020203" pitchFamily="18" charset="-78"/>
                <a:cs typeface="Adobe Arabic" panose="02040503050201020203" pitchFamily="18" charset="-78"/>
              </a:rPr>
              <a:t>27. Penalty for manufacture, sale, etc., of drugs in contravention </a:t>
            </a:r>
          </a:p>
          <a:p>
            <a:endParaRPr lang="en-IN" b="1" dirty="0"/>
          </a:p>
          <a:p>
            <a:r>
              <a:rPr lang="en-IN" dirty="0"/>
              <a:t>(a) any drug deemed to be adulterated under section 17A or spurious under section 6 when used by any person for or in the diagnosis, treatment, mitigation, or prevention of any disease or disorder is likely to cause his death or is likely to cause such harm on his body , shall be punishable with imprisonment for a term which shall not be less than ten years but which may extend to imprisonment for life and shall also be liable to fine which shall not be less than ten lakh rupees or three times value of the drugs confiscated, whichever is more</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31</a:t>
            </a:fld>
            <a:endParaRPr lang="en-US" dirty="0"/>
          </a:p>
        </p:txBody>
      </p:sp>
    </p:spTree>
    <p:extLst>
      <p:ext uri="{BB962C8B-B14F-4D97-AF65-F5344CB8AC3E}">
        <p14:creationId xmlns:p14="http://schemas.microsoft.com/office/powerpoint/2010/main" val="1534159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lstStyle/>
          <a:p>
            <a:r>
              <a:rPr lang="en-IN" dirty="0"/>
              <a:t>(b) any drug— </a:t>
            </a:r>
          </a:p>
          <a:p>
            <a:pPr algn="just"/>
            <a:r>
              <a:rPr lang="en-IN" dirty="0"/>
              <a:t>(</a:t>
            </a:r>
            <a:r>
              <a:rPr lang="en-IN" dirty="0" err="1"/>
              <a:t>i</a:t>
            </a:r>
            <a:r>
              <a:rPr lang="en-IN" dirty="0"/>
              <a:t>) deemed to be adulterated under section 17A but not being a drug referred to in clause (a), or </a:t>
            </a:r>
          </a:p>
          <a:p>
            <a:pPr algn="just"/>
            <a:r>
              <a:rPr lang="en-IN" dirty="0"/>
              <a:t>(ii) without a valid licence as required under clause (c) of section 18, shall be punishable with imprisonment for a term which shall not be less than three years but which may extend to five years and with fine which shall not be less than one lakh rupees or three times the value of the drugs confiscated</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32</a:t>
            </a:fld>
            <a:endParaRPr lang="en-US" dirty="0"/>
          </a:p>
        </p:txBody>
      </p:sp>
    </p:spTree>
    <p:extLst>
      <p:ext uri="{BB962C8B-B14F-4D97-AF65-F5344CB8AC3E}">
        <p14:creationId xmlns:p14="http://schemas.microsoft.com/office/powerpoint/2010/main" val="358006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normAutofit lnSpcReduction="10000"/>
          </a:bodyPr>
          <a:lstStyle/>
          <a:p>
            <a:pPr algn="just"/>
            <a:r>
              <a:rPr lang="en-IN" dirty="0"/>
              <a:t>(c) any drug deemed to be spurious under section 17B, but not being a drug referred to in clause (a) shall be punishable with imprisonment for a term which shall  [not less than seven years but which may extend to imprisonment for life and with fine which shall not be three lakh rupees or three times the value of the drugs confiscated, whichever is more</a:t>
            </a:r>
          </a:p>
          <a:p>
            <a:pPr algn="just"/>
            <a:r>
              <a:rPr lang="en-IN" dirty="0"/>
              <a:t>(d) any drug, other than a drug referred to in clause (a) or clause (b) or clause (c), in contravention of any other provision of this Chapter or any rule made thereunder, shall be punishable with imprisonment for a term which shall not be less than one year but which may extend to two years  [and with fine which shall not be less than twenty thousand rupees</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33</a:t>
            </a:fld>
            <a:endParaRPr lang="en-US" dirty="0"/>
          </a:p>
        </p:txBody>
      </p:sp>
    </p:spTree>
    <p:extLst>
      <p:ext uri="{BB962C8B-B14F-4D97-AF65-F5344CB8AC3E}">
        <p14:creationId xmlns:p14="http://schemas.microsoft.com/office/powerpoint/2010/main" val="38751330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lnSpcReduction="10000"/>
          </a:bodyPr>
          <a:lstStyle/>
          <a:p>
            <a:r>
              <a:rPr lang="en-IN" sz="2800" u="sng" dirty="0">
                <a:latin typeface="Adobe Arabic" panose="02040503050201020203" pitchFamily="18" charset="-78"/>
                <a:cs typeface="Adobe Arabic" panose="02040503050201020203" pitchFamily="18" charset="-78"/>
              </a:rPr>
              <a:t>27A. Penalty for manufacture, sale, etc., of cosmetics in contravention</a:t>
            </a:r>
          </a:p>
          <a:p>
            <a:pPr algn="just"/>
            <a:r>
              <a:rPr lang="en-IN" dirty="0"/>
              <a:t>(</a:t>
            </a:r>
            <a:r>
              <a:rPr lang="en-IN" dirty="0" err="1"/>
              <a:t>i</a:t>
            </a:r>
            <a:r>
              <a:rPr lang="en-IN" dirty="0"/>
              <a:t>) any cosmetic deemed to be spurious under section 17D or adulterated under section 17E shall be punishable with imprisonment for a term which may extend to three years and with fine which shall not be less than fifty thousand rupees or three times the value of the cosmetics confiscated, whichever is more</a:t>
            </a:r>
          </a:p>
          <a:p>
            <a:pPr algn="just"/>
            <a:r>
              <a:rPr lang="en-IN" dirty="0"/>
              <a:t>(ii) any cosmetic other than a cosmetic referred to in clause (</a:t>
            </a:r>
            <a:r>
              <a:rPr lang="en-IN" dirty="0" err="1"/>
              <a:t>i</a:t>
            </a:r>
            <a:r>
              <a:rPr lang="en-IN" dirty="0"/>
              <a:t>) in contravention of any provisions of this Chapter or any rule made thereunder shall be punishable with imprisonment for a term which may extend to one year or with fine which may extend to twenty thousand rupees, or with both</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34</a:t>
            </a:fld>
            <a:endParaRPr lang="en-US" dirty="0"/>
          </a:p>
        </p:txBody>
      </p:sp>
    </p:spTree>
    <p:extLst>
      <p:ext uri="{BB962C8B-B14F-4D97-AF65-F5344CB8AC3E}">
        <p14:creationId xmlns:p14="http://schemas.microsoft.com/office/powerpoint/2010/main" val="4070104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a:bodyPr>
          <a:lstStyle/>
          <a:p>
            <a:r>
              <a:rPr lang="en-IN" sz="2800" b="1" u="sng" dirty="0">
                <a:latin typeface="Adobe Arabic" panose="02040503050201020203" pitchFamily="18" charset="-78"/>
                <a:cs typeface="Adobe Arabic" panose="02040503050201020203" pitchFamily="18" charset="-78"/>
              </a:rPr>
              <a:t>28. Penalty for non-disclosure of the name of the manufacturer, etc.</a:t>
            </a:r>
          </a:p>
          <a:p>
            <a:r>
              <a:rPr lang="en-IN" dirty="0"/>
              <a:t>Whoever contravenes the provisions of section 18A 2 or section 24 shall be punishable with imprisonment for a term which may extend to one year, or with fine which shall not be less than twenty thousand rupees or with both.</a:t>
            </a:r>
          </a:p>
          <a:p>
            <a:r>
              <a:rPr lang="en-IN" dirty="0"/>
              <a:t>28A. Penalty for not keeping documents, etc., and for non-disclosure of information.—Whoever without reasonable cause or excuse, contravenes the provisions of section 18B shall be punishable with imprisonment for a term which may extend to one year or with fine which shall not be less than twenty thousand rupees or with both</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35</a:t>
            </a:fld>
            <a:endParaRPr lang="en-US" dirty="0"/>
          </a:p>
        </p:txBody>
      </p:sp>
    </p:spTree>
    <p:extLst>
      <p:ext uri="{BB962C8B-B14F-4D97-AF65-F5344CB8AC3E}">
        <p14:creationId xmlns:p14="http://schemas.microsoft.com/office/powerpoint/2010/main" val="1863411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a:lstStyle/>
          <a:p>
            <a:r>
              <a:rPr lang="en-IN" sz="3200" b="1" u="sng" dirty="0">
                <a:latin typeface="Adobe Arabic" panose="02040503050201020203" pitchFamily="18" charset="-78"/>
                <a:cs typeface="Adobe Arabic" panose="02040503050201020203" pitchFamily="18" charset="-78"/>
              </a:rPr>
              <a:t>28B. Penalty for manufacture, etc., of drugs or cosmetics in contravention of section 26A.—</a:t>
            </a:r>
          </a:p>
          <a:p>
            <a:r>
              <a:rPr lang="en-IN" dirty="0"/>
              <a:t>Whoever himself or by any other person on his behalf manufactures or sells or distributes any drug or cosmetic in contravention of the provisions of any notification issued under section 26A, shall be punishable with imprisonment for a term which may extend to three years and shall also be liable to fine which may extend to five thousand rupees.</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36</a:t>
            </a:fld>
            <a:endParaRPr lang="en-US" dirty="0"/>
          </a:p>
        </p:txBody>
      </p:sp>
    </p:spTree>
    <p:extLst>
      <p:ext uri="{BB962C8B-B14F-4D97-AF65-F5344CB8AC3E}">
        <p14:creationId xmlns:p14="http://schemas.microsoft.com/office/powerpoint/2010/main" val="2010274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410200"/>
          </a:xfrm>
        </p:spPr>
        <p:txBody>
          <a:bodyPr/>
          <a:lstStyle/>
          <a:p>
            <a:r>
              <a:rPr lang="en-IN" b="1" u="sng" dirty="0">
                <a:latin typeface="Adobe Arabic" panose="02040503050201020203" pitchFamily="18" charset="-78"/>
                <a:cs typeface="Adobe Arabic" panose="02040503050201020203" pitchFamily="18" charset="-78"/>
              </a:rPr>
              <a:t>29. Penalty for use of Government Analyst’s report for advertising.</a:t>
            </a:r>
          </a:p>
          <a:p>
            <a:endParaRPr lang="en-IN" dirty="0"/>
          </a:p>
          <a:p>
            <a:r>
              <a:rPr lang="en-IN" dirty="0"/>
              <a:t>Whoever uses any report of a test or analysis made by the Central Drugs Laboratory or by a Government Analyst, or any extract from such report, for the purpose of advertising any drug  [or cosmetic], shall be punishable with fine which may extend to 6 [five thousand rupees].</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37</a:t>
            </a:fld>
            <a:endParaRPr lang="en-US" dirty="0"/>
          </a:p>
        </p:txBody>
      </p:sp>
    </p:spTree>
    <p:extLst>
      <p:ext uri="{BB962C8B-B14F-4D97-AF65-F5344CB8AC3E}">
        <p14:creationId xmlns:p14="http://schemas.microsoft.com/office/powerpoint/2010/main" val="34133728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334000"/>
          </a:xfrm>
        </p:spPr>
        <p:txBody>
          <a:bodyPr>
            <a:normAutofit fontScale="77500" lnSpcReduction="20000"/>
          </a:bodyPr>
          <a:lstStyle/>
          <a:p>
            <a:r>
              <a:rPr lang="en-IN" sz="3100" b="1" u="sng" dirty="0">
                <a:latin typeface="Adobe Arabic" panose="02040503050201020203" pitchFamily="18" charset="-78"/>
                <a:cs typeface="Adobe Arabic" panose="02040503050201020203" pitchFamily="18" charset="-78"/>
              </a:rPr>
              <a:t>32. Cognizance of offences</a:t>
            </a:r>
          </a:p>
          <a:p>
            <a:endParaRPr lang="en-IN" dirty="0"/>
          </a:p>
          <a:p>
            <a:r>
              <a:rPr lang="en-IN" dirty="0"/>
              <a:t>[(1) No prosecution under this Chapter shall be instituted except by—</a:t>
            </a:r>
          </a:p>
          <a:p>
            <a:r>
              <a:rPr lang="en-IN" dirty="0"/>
              <a:t> (a) an Inspector; or</a:t>
            </a:r>
          </a:p>
          <a:p>
            <a:r>
              <a:rPr lang="en-IN" dirty="0"/>
              <a:t> (b) any gazetted officer of the Central Government or a State Government authorised in writing in this behalf by the Central Government or a State Government or by a general or special order made in this behalf by that Government; or</a:t>
            </a:r>
          </a:p>
          <a:p>
            <a:r>
              <a:rPr lang="en-IN" dirty="0"/>
              <a:t> (c) the person aggrieved; or </a:t>
            </a:r>
          </a:p>
          <a:p>
            <a:r>
              <a:rPr lang="en-IN" dirty="0"/>
              <a:t>(d) a recognised consumer association whether such person is a member of that association or not. </a:t>
            </a:r>
          </a:p>
          <a:p>
            <a:endParaRPr lang="en-IN" dirty="0"/>
          </a:p>
          <a:p>
            <a:r>
              <a:rPr lang="en-IN" dirty="0"/>
              <a:t>(2) Save as otherwise provided in this Act, no court inferior to that of a Court of Session shall try an offence punishable under this Chapter.</a:t>
            </a:r>
          </a:p>
          <a:p>
            <a:r>
              <a:rPr lang="en-IN" dirty="0"/>
              <a:t> </a:t>
            </a:r>
          </a:p>
          <a:p>
            <a:r>
              <a:rPr lang="en-IN" dirty="0"/>
              <a:t>(3) Nothing contained in this Chapter shall be deemed to prevent any person from being prosecuted under any other law for any act or omission which constitutes an offence against this Chapter. </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38</a:t>
            </a:fld>
            <a:endParaRPr lang="en-US" dirty="0"/>
          </a:p>
        </p:txBody>
      </p:sp>
    </p:spTree>
    <p:extLst>
      <p:ext uri="{BB962C8B-B14F-4D97-AF65-F5344CB8AC3E}">
        <p14:creationId xmlns:p14="http://schemas.microsoft.com/office/powerpoint/2010/main" val="24497753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562600"/>
          </a:xfrm>
        </p:spPr>
        <p:txBody>
          <a:bodyPr>
            <a:normAutofit fontScale="70000" lnSpcReduction="20000"/>
          </a:bodyPr>
          <a:lstStyle/>
          <a:p>
            <a:r>
              <a:rPr lang="en-IN" sz="3400" b="1" u="sng" dirty="0">
                <a:latin typeface="Adobe Arabic" panose="02040503050201020203" pitchFamily="18" charset="-78"/>
                <a:cs typeface="Adobe Arabic" panose="02040503050201020203" pitchFamily="18" charset="-78"/>
              </a:rPr>
              <a:t>36AB. Special Courts. </a:t>
            </a:r>
          </a:p>
          <a:p>
            <a:pPr marL="0" indent="0">
              <a:buNone/>
            </a:pPr>
            <a:r>
              <a:rPr lang="en-IN" b="1" dirty="0"/>
              <a:t> </a:t>
            </a:r>
          </a:p>
          <a:p>
            <a:r>
              <a:rPr lang="en-IN" dirty="0"/>
              <a:t>(1) The Central Government, or the State Government, in consultation with the Chief Justice of the High Court, shall, for trial of offences relating to adulterated drugs or spurious drugs and punishable under clauses (a) and (b) of section 13, sub-section (3) of section 22, clauses (a) and (c) of section 27, section 28, section 28A, section 28B and clause (b) of sub-section (1) of section 30 and other offences relating to adulterated drugs or spurious drugs, by notification, designate one or more Courts of Session as a Special Court or Special Courts for such area or areas or for such case or class or group of cases as may be specified in the notification.</a:t>
            </a:r>
          </a:p>
          <a:p>
            <a:pPr marL="0" indent="0">
              <a:buNone/>
            </a:pPr>
            <a:endParaRPr lang="en-IN" dirty="0"/>
          </a:p>
          <a:p>
            <a:r>
              <a:rPr lang="en-IN" dirty="0"/>
              <a:t> Explanation. —In this sub-section, “High Court” means the High Court of the State in which a Court of Session designated as Special Court was functioning immediately before such designation.</a:t>
            </a:r>
          </a:p>
          <a:p>
            <a:endParaRPr lang="en-IN" dirty="0"/>
          </a:p>
          <a:p>
            <a:r>
              <a:rPr lang="en-IN" dirty="0"/>
              <a:t> (2) While trying an offence under this Act, a Special Court shall also try an offence, other than an offence referred to in sub-section (1), with which the accused may, under the Code of Criminal Procedure, 1973 (2 of 1974), be charged at the same trial.</a:t>
            </a:r>
          </a:p>
        </p:txBody>
      </p:sp>
      <p:sp>
        <p:nvSpPr>
          <p:cNvPr id="5" name="Slide Number Placeholder 4"/>
          <p:cNvSpPr>
            <a:spLocks noGrp="1"/>
          </p:cNvSpPr>
          <p:nvPr>
            <p:ph type="sldNum" sz="quarter" idx="12"/>
          </p:nvPr>
        </p:nvSpPr>
        <p:spPr/>
        <p:txBody>
          <a:bodyPr/>
          <a:lstStyle/>
          <a:p>
            <a:fld id="{9D8E0062-DBA0-4E2E-B3EA-F6AE77051CD3}" type="slidenum">
              <a:rPr lang="en-US" smtClean="0"/>
              <a:pPr/>
              <a:t>39</a:t>
            </a:fld>
            <a:endParaRPr lang="en-US" dirty="0"/>
          </a:p>
        </p:txBody>
      </p:sp>
    </p:spTree>
    <p:extLst>
      <p:ext uri="{BB962C8B-B14F-4D97-AF65-F5344CB8AC3E}">
        <p14:creationId xmlns:p14="http://schemas.microsoft.com/office/powerpoint/2010/main" val="3797628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371600"/>
            <a:ext cx="7790688" cy="4419600"/>
          </a:xfrm>
        </p:spPr>
        <p:txBody>
          <a:bodyPr>
            <a:normAutofit lnSpcReduction="10000"/>
          </a:bodyPr>
          <a:lstStyle/>
          <a:p>
            <a:r>
              <a:rPr lang="en-US" sz="2800" b="1" u="sng" dirty="0"/>
              <a:t>Misbranded drugs :</a:t>
            </a:r>
          </a:p>
          <a:p>
            <a:pPr algn="just">
              <a:buNone/>
            </a:pPr>
            <a:r>
              <a:rPr lang="en-US" sz="2200" dirty="0"/>
              <a:t>	(</a:t>
            </a:r>
            <a:r>
              <a:rPr lang="en-US" sz="2800" dirty="0"/>
              <a:t>a) if it is so </a:t>
            </a:r>
            <a:r>
              <a:rPr lang="en-US" sz="2800" b="1" dirty="0" err="1"/>
              <a:t>coloured</a:t>
            </a:r>
            <a:r>
              <a:rPr lang="en-US" sz="2800" b="1" dirty="0"/>
              <a:t>, coated, powdered or polished</a:t>
            </a:r>
            <a:r>
              <a:rPr lang="en-US" sz="2800" dirty="0"/>
              <a:t> that damage is concealed or if it is made to appear of </a:t>
            </a:r>
            <a:r>
              <a:rPr lang="en-US" sz="2800" b="1" dirty="0"/>
              <a:t>better or greater therapeutic </a:t>
            </a:r>
            <a:r>
              <a:rPr lang="en-US" sz="2800" dirty="0"/>
              <a:t>value than it really is; or</a:t>
            </a:r>
          </a:p>
          <a:p>
            <a:pPr algn="just">
              <a:buNone/>
            </a:pPr>
            <a:endParaRPr lang="en-US" sz="2800" dirty="0"/>
          </a:p>
          <a:p>
            <a:pPr algn="just">
              <a:buNone/>
            </a:pPr>
            <a:r>
              <a:rPr lang="en-US" sz="2800" dirty="0"/>
              <a:t>	(b) if it is </a:t>
            </a:r>
            <a:r>
              <a:rPr lang="en-US" sz="2800" b="1" dirty="0"/>
              <a:t>not </a:t>
            </a:r>
            <a:r>
              <a:rPr lang="en-US" sz="2800" b="1" dirty="0" err="1"/>
              <a:t>labelled</a:t>
            </a:r>
            <a:r>
              <a:rPr lang="en-US" sz="2800" b="1" dirty="0"/>
              <a:t> </a:t>
            </a:r>
            <a:r>
              <a:rPr lang="en-US" sz="2800" dirty="0"/>
              <a:t>in the prescribed manner.</a:t>
            </a:r>
          </a:p>
          <a:p>
            <a:pPr algn="just">
              <a:buNone/>
            </a:pPr>
            <a:r>
              <a:rPr lang="en-US" sz="2800" dirty="0"/>
              <a:t>	</a:t>
            </a:r>
          </a:p>
          <a:p>
            <a:pPr algn="just">
              <a:buNone/>
            </a:pPr>
            <a:r>
              <a:rPr lang="en-US" sz="2800" dirty="0"/>
              <a:t>	</a:t>
            </a:r>
          </a:p>
          <a:p>
            <a:pPr algn="just"/>
            <a:endParaRPr lang="en-US" sz="2200" dirty="0"/>
          </a:p>
          <a:p>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8153400" cy="6019800"/>
          </a:xfrm>
        </p:spPr>
        <p:txBody>
          <a:bodyPr>
            <a:noAutofit/>
          </a:bodyPr>
          <a:lstStyle/>
          <a:p>
            <a:pPr algn="just"/>
            <a:r>
              <a:rPr lang="en-US" b="1" u="sng" dirty="0"/>
              <a:t>Adulterated drug :</a:t>
            </a:r>
          </a:p>
          <a:p>
            <a:pPr algn="just">
              <a:buNone/>
            </a:pPr>
            <a:r>
              <a:rPr lang="en-US" sz="2400" dirty="0"/>
              <a:t>	</a:t>
            </a:r>
            <a:r>
              <a:rPr lang="en-US" sz="2800" dirty="0"/>
              <a:t>(a) if it consists, in whole or in part, of any </a:t>
            </a:r>
            <a:r>
              <a:rPr lang="en-US" sz="2800" b="1" dirty="0"/>
              <a:t>filthy, putrid </a:t>
            </a:r>
            <a:r>
              <a:rPr lang="en-US" sz="2800" dirty="0"/>
              <a:t>or </a:t>
            </a:r>
            <a:r>
              <a:rPr lang="en-US" sz="2800" b="1" dirty="0"/>
              <a:t>decomposed</a:t>
            </a:r>
            <a:r>
              <a:rPr lang="en-US" sz="2800" dirty="0"/>
              <a:t> substance; or</a:t>
            </a:r>
          </a:p>
          <a:p>
            <a:pPr algn="just">
              <a:buNone/>
            </a:pPr>
            <a:endParaRPr lang="en-US" sz="2800" dirty="0"/>
          </a:p>
          <a:p>
            <a:pPr algn="just">
              <a:buNone/>
            </a:pPr>
            <a:r>
              <a:rPr lang="en-US" sz="2800" dirty="0"/>
              <a:t>	(b) if it has been prepared, packed or stored under </a:t>
            </a:r>
            <a:r>
              <a:rPr lang="en-US" sz="2800" b="1" dirty="0"/>
              <a:t>insanitary conditions </a:t>
            </a:r>
            <a:r>
              <a:rPr lang="en-US" sz="2800" dirty="0"/>
              <a:t>whereby it may have been contaminated with filth or whereby it may have been rendered </a:t>
            </a:r>
            <a:r>
              <a:rPr lang="en-US" sz="2800" b="1" dirty="0"/>
              <a:t>injurious to health</a:t>
            </a:r>
            <a:r>
              <a:rPr lang="en-US" sz="2800" dirty="0"/>
              <a:t>; or</a:t>
            </a:r>
          </a:p>
          <a:p>
            <a:pPr algn="just">
              <a:buNone/>
            </a:pPr>
            <a:endParaRPr lang="en-US" sz="2800" dirty="0"/>
          </a:p>
          <a:p>
            <a:pPr algn="just">
              <a:buNone/>
            </a:pPr>
            <a:r>
              <a:rPr lang="en-US" sz="2800" dirty="0"/>
              <a:t>	(c) if its container is composed in whole or in part, of any </a:t>
            </a:r>
            <a:r>
              <a:rPr lang="en-US" sz="2800" b="1" dirty="0"/>
              <a:t>poisonous or deleterious substance </a:t>
            </a:r>
            <a:r>
              <a:rPr lang="en-US" sz="2800" dirty="0"/>
              <a:t>which may render the contents injurious to health.</a:t>
            </a:r>
          </a:p>
        </p:txBody>
      </p:sp>
      <p:sp>
        <p:nvSpPr>
          <p:cNvPr id="4" name="Slide Number Placeholder 3"/>
          <p:cNvSpPr>
            <a:spLocks noGrp="1"/>
          </p:cNvSpPr>
          <p:nvPr>
            <p:ph type="sldNum" sz="quarter" idx="12"/>
          </p:nvPr>
        </p:nvSpPr>
        <p:spPr/>
        <p:txBody>
          <a:bodyPr/>
          <a:lstStyle/>
          <a:p>
            <a:fld id="{9D8E0062-DBA0-4E2E-B3EA-F6AE77051CD3}"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2000"/>
            <a:ext cx="7866888" cy="5867400"/>
          </a:xfrm>
        </p:spPr>
        <p:txBody>
          <a:bodyPr>
            <a:normAutofit/>
          </a:bodyPr>
          <a:lstStyle/>
          <a:p>
            <a:r>
              <a:rPr lang="en-US" b="1" u="sng" dirty="0"/>
              <a:t>Spurious drugs :</a:t>
            </a:r>
          </a:p>
          <a:p>
            <a:pPr algn="just">
              <a:buNone/>
            </a:pPr>
            <a:r>
              <a:rPr lang="en-US" sz="2600" dirty="0"/>
              <a:t>	</a:t>
            </a:r>
          </a:p>
          <a:p>
            <a:pPr algn="just">
              <a:buNone/>
            </a:pPr>
            <a:r>
              <a:rPr lang="en-US" sz="2600" dirty="0"/>
              <a:t>	</a:t>
            </a:r>
            <a:r>
              <a:rPr lang="en-US" sz="2800" dirty="0"/>
              <a:t>(a) if it is </a:t>
            </a:r>
            <a:r>
              <a:rPr lang="en-US" sz="2800" b="1" dirty="0"/>
              <a:t>imported</a:t>
            </a:r>
            <a:r>
              <a:rPr lang="en-US" sz="2800" dirty="0"/>
              <a:t> under a name which belongs to another drug; or</a:t>
            </a:r>
          </a:p>
          <a:p>
            <a:pPr algn="just">
              <a:buNone/>
            </a:pPr>
            <a:endParaRPr lang="en-US" sz="2800" dirty="0"/>
          </a:p>
          <a:p>
            <a:pPr algn="just">
              <a:buNone/>
            </a:pPr>
            <a:r>
              <a:rPr lang="en-US" sz="2800" dirty="0"/>
              <a:t>	(b) if it is an </a:t>
            </a:r>
            <a:r>
              <a:rPr lang="en-US" sz="2800" b="1" dirty="0"/>
              <a:t>imitation</a:t>
            </a:r>
            <a:r>
              <a:rPr lang="en-US" sz="2800" dirty="0"/>
              <a:t> of, or a </a:t>
            </a:r>
            <a:r>
              <a:rPr lang="en-US" sz="2800" b="1" dirty="0"/>
              <a:t>substitute</a:t>
            </a:r>
            <a:r>
              <a:rPr lang="en-US" sz="2800" dirty="0"/>
              <a:t> for, another drug or resembles another drug in a manner likely to deceive or bears upon it or upon its label or container the </a:t>
            </a:r>
            <a:r>
              <a:rPr lang="en-US" sz="2800" b="1" dirty="0"/>
              <a:t>name of another drug</a:t>
            </a:r>
            <a:endParaRPr lang="en-US" sz="2800" dirty="0"/>
          </a:p>
          <a:p>
            <a:pPr algn="just">
              <a:buNone/>
            </a:pPr>
            <a:r>
              <a:rPr lang="en-US" sz="2600" dirty="0"/>
              <a:t>	</a:t>
            </a:r>
            <a:endParaRPr lang="en-US" dirty="0"/>
          </a:p>
        </p:txBody>
      </p:sp>
      <p:sp>
        <p:nvSpPr>
          <p:cNvPr id="4" name="Slide Number Placeholder 3"/>
          <p:cNvSpPr>
            <a:spLocks noGrp="1"/>
          </p:cNvSpPr>
          <p:nvPr>
            <p:ph type="sldNum" sz="quarter" idx="12"/>
          </p:nvPr>
        </p:nvSpPr>
        <p:spPr/>
        <p:txBody>
          <a:bodyPr/>
          <a:lstStyle/>
          <a:p>
            <a:fld id="{9D8E0062-DBA0-4E2E-B3EA-F6AE77051CD3}"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19200"/>
            <a:ext cx="8153400" cy="5257800"/>
          </a:xfrm>
        </p:spPr>
        <p:txBody>
          <a:bodyPr>
            <a:normAutofit/>
          </a:bodyPr>
          <a:lstStyle/>
          <a:p>
            <a:r>
              <a:rPr lang="en-IN" sz="3600" b="1" u="sng" dirty="0"/>
              <a:t>Manufacture :</a:t>
            </a:r>
          </a:p>
          <a:p>
            <a:pPr algn="just">
              <a:buNone/>
            </a:pPr>
            <a:r>
              <a:rPr lang="en-IN" dirty="0"/>
              <a:t>		 </a:t>
            </a:r>
            <a:r>
              <a:rPr lang="en-IN" sz="2800" dirty="0"/>
              <a:t>In relation to any drug or cosmetic, it includes any process or part of a process for </a:t>
            </a:r>
            <a:r>
              <a:rPr lang="en-IN" sz="2800" b="1" dirty="0"/>
              <a:t>making, altering, ornamenting, finishing, packing, labelling, breaking up or otherwise treating or adopting</a:t>
            </a:r>
            <a:r>
              <a:rPr lang="en-IN" sz="2800" dirty="0"/>
              <a:t> any drug or cosmetic with a view to its sale or distribution but does not include the compounding or dispensing of any drug, or the packing of any drug or cosmetic, in the ordinary course of retail business.</a:t>
            </a:r>
          </a:p>
        </p:txBody>
      </p:sp>
      <p:sp>
        <p:nvSpPr>
          <p:cNvPr id="4" name="Slide Number Placeholder 3"/>
          <p:cNvSpPr>
            <a:spLocks noGrp="1"/>
          </p:cNvSpPr>
          <p:nvPr>
            <p:ph type="sldNum" sz="quarter" idx="12"/>
          </p:nvPr>
        </p:nvSpPr>
        <p:spPr/>
        <p:txBody>
          <a:bodyPr/>
          <a:lstStyle/>
          <a:p>
            <a:fld id="{9D8E0062-DBA0-4E2E-B3EA-F6AE77051CD3}"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077200" cy="5791200"/>
          </a:xfrm>
        </p:spPr>
        <p:txBody>
          <a:bodyPr>
            <a:noAutofit/>
          </a:bodyPr>
          <a:lstStyle/>
          <a:p>
            <a:r>
              <a:rPr lang="en-IN" sz="3600" b="1" u="sng" dirty="0"/>
              <a:t>Patent or Proprietary medicine</a:t>
            </a:r>
            <a:r>
              <a:rPr lang="en-IN" sz="3600" dirty="0"/>
              <a:t> : </a:t>
            </a:r>
          </a:p>
          <a:p>
            <a:pPr lvl="1" algn="just">
              <a:buNone/>
            </a:pPr>
            <a:r>
              <a:rPr lang="en-US" dirty="0"/>
              <a:t>			</a:t>
            </a:r>
          </a:p>
          <a:p>
            <a:pPr lvl="1" algn="just">
              <a:buNone/>
            </a:pPr>
            <a:r>
              <a:rPr lang="en-US" dirty="0"/>
              <a:t>			</a:t>
            </a:r>
            <a:r>
              <a:rPr lang="en-US" sz="2800" dirty="0"/>
              <a:t>A drug which is a remedy or prescription presented in a form ready for internal or external administration of human beings or animals and which is </a:t>
            </a:r>
            <a:r>
              <a:rPr lang="en-US" sz="2800" b="1" dirty="0"/>
              <a:t>not included in the edition of the Indian Pharmacopoeia</a:t>
            </a:r>
            <a:r>
              <a:rPr lang="en-US" sz="2800" dirty="0"/>
              <a:t> for the time being or any other Pharmacopoeia authorized in this behalf by the Central Government.</a:t>
            </a:r>
          </a:p>
        </p:txBody>
      </p:sp>
      <p:sp>
        <p:nvSpPr>
          <p:cNvPr id="4" name="Slide Number Placeholder 3"/>
          <p:cNvSpPr>
            <a:spLocks noGrp="1"/>
          </p:cNvSpPr>
          <p:nvPr>
            <p:ph type="sldNum" sz="quarter" idx="12"/>
          </p:nvPr>
        </p:nvSpPr>
        <p:spPr/>
        <p:txBody>
          <a:bodyPr/>
          <a:lstStyle/>
          <a:p>
            <a:fld id="{9D8E0062-DBA0-4E2E-B3EA-F6AE77051CD3}"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7498080" cy="1143000"/>
          </a:xfrm>
        </p:spPr>
        <p:txBody>
          <a:bodyPr>
            <a:normAutofit/>
          </a:bodyPr>
          <a:lstStyle/>
          <a:p>
            <a:pPr algn="ctr"/>
            <a:r>
              <a:rPr lang="en-US" sz="4000" b="1" dirty="0"/>
              <a:t>Administration of the act and rules</a:t>
            </a:r>
            <a:endParaRPr lang="en-IN" sz="4000" b="1" dirty="0"/>
          </a:p>
        </p:txBody>
      </p:sp>
      <p:sp>
        <p:nvSpPr>
          <p:cNvPr id="3" name="Content Placeholder 2"/>
          <p:cNvSpPr>
            <a:spLocks noGrp="1"/>
          </p:cNvSpPr>
          <p:nvPr>
            <p:ph idx="1"/>
          </p:nvPr>
        </p:nvSpPr>
        <p:spPr>
          <a:xfrm>
            <a:off x="381000" y="1219200"/>
            <a:ext cx="8552688" cy="5257800"/>
          </a:xfrm>
        </p:spPr>
        <p:txBody>
          <a:bodyPr>
            <a:normAutofit/>
          </a:bodyPr>
          <a:lstStyle/>
          <a:p>
            <a:pPr marL="596646" indent="-514350">
              <a:buNone/>
            </a:pPr>
            <a:r>
              <a:rPr lang="en-US" b="1" dirty="0"/>
              <a:t>A) Advisory :</a:t>
            </a:r>
          </a:p>
          <a:p>
            <a:pPr marL="596646" indent="-514350">
              <a:buNone/>
            </a:pPr>
            <a:r>
              <a:rPr lang="en-US" dirty="0"/>
              <a:t>	</a:t>
            </a:r>
            <a:r>
              <a:rPr lang="en-US" sz="2400" dirty="0"/>
              <a:t>1)Drugs Technical Advisory Board-DTAB</a:t>
            </a:r>
          </a:p>
          <a:p>
            <a:pPr marL="596646" indent="-514350">
              <a:buNone/>
            </a:pPr>
            <a:r>
              <a:rPr lang="en-US" sz="2400" dirty="0"/>
              <a:t>	2)Drugs Consultative Committee-D.C.C.</a:t>
            </a:r>
          </a:p>
          <a:p>
            <a:pPr marL="596646" indent="-514350">
              <a:buNone/>
            </a:pPr>
            <a:r>
              <a:rPr lang="en-US" b="1" dirty="0"/>
              <a:t>B) Analytical :</a:t>
            </a:r>
          </a:p>
          <a:p>
            <a:pPr marL="596646" indent="-514350">
              <a:buNone/>
            </a:pPr>
            <a:r>
              <a:rPr lang="en-US" sz="2400" dirty="0"/>
              <a:t>	1)Central Drugs Laboratory - CDL</a:t>
            </a:r>
          </a:p>
          <a:p>
            <a:pPr marL="596646" indent="-514350">
              <a:buNone/>
            </a:pPr>
            <a:r>
              <a:rPr lang="en-US" sz="2400" dirty="0"/>
              <a:t>	2</a:t>
            </a:r>
            <a:r>
              <a:rPr lang="en-IN" sz="2400" dirty="0"/>
              <a:t>)Drug Control Laboratory in states</a:t>
            </a:r>
          </a:p>
          <a:p>
            <a:pPr marL="596646" indent="-514350">
              <a:buNone/>
            </a:pPr>
            <a:r>
              <a:rPr lang="en-US" sz="2400" dirty="0"/>
              <a:t>	3)Government  Analysts</a:t>
            </a:r>
          </a:p>
          <a:p>
            <a:pPr marL="596646" indent="-514350">
              <a:buNone/>
            </a:pPr>
            <a:r>
              <a:rPr lang="en-US" b="1" dirty="0"/>
              <a:t>C) Executives :</a:t>
            </a:r>
          </a:p>
          <a:p>
            <a:pPr marL="596646" indent="-514350">
              <a:buNone/>
            </a:pPr>
            <a:r>
              <a:rPr lang="en-US" sz="2400" dirty="0"/>
              <a:t>	1)Licensing  authorities</a:t>
            </a:r>
          </a:p>
          <a:p>
            <a:pPr marL="596646" indent="-514350">
              <a:buNone/>
            </a:pPr>
            <a:r>
              <a:rPr lang="en-US" sz="2400" dirty="0"/>
              <a:t>	2)Controlling  authorities</a:t>
            </a:r>
          </a:p>
          <a:p>
            <a:pPr marL="596646" indent="-514350">
              <a:buNone/>
            </a:pPr>
            <a:r>
              <a:rPr lang="en-US" sz="2400" dirty="0"/>
              <a:t>	3)Drug Inspectors</a:t>
            </a:r>
          </a:p>
        </p:txBody>
      </p:sp>
      <p:sp>
        <p:nvSpPr>
          <p:cNvPr id="4" name="Slide Number Placeholder 3"/>
          <p:cNvSpPr>
            <a:spLocks noGrp="1"/>
          </p:cNvSpPr>
          <p:nvPr>
            <p:ph type="sldNum" sz="quarter" idx="12"/>
          </p:nvPr>
        </p:nvSpPr>
        <p:spPr/>
        <p:txBody>
          <a:bodyPr/>
          <a:lstStyle/>
          <a:p>
            <a:fld id="{9D8E0062-DBA0-4E2E-B3EA-F6AE77051CD3}" type="slidenum">
              <a:rPr lang="en-US" smtClean="0"/>
              <a:pPr/>
              <a:t>9</a:t>
            </a:fld>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3255</TotalTime>
  <Words>2412</Words>
  <Application>Microsoft Office PowerPoint</Application>
  <PresentationFormat>On-screen Show (4:3)</PresentationFormat>
  <Paragraphs>261</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Flow</vt:lpstr>
      <vt:lpstr>    Drugs and Cosmetics Act 1940 and Rules 1945 </vt:lpstr>
      <vt:lpstr>Definitions</vt:lpstr>
      <vt:lpstr>PowerPoint Presentation</vt:lpstr>
      <vt:lpstr>PowerPoint Presentation</vt:lpstr>
      <vt:lpstr>PowerPoint Presentation</vt:lpstr>
      <vt:lpstr>PowerPoint Presentation</vt:lpstr>
      <vt:lpstr>PowerPoint Presentation</vt:lpstr>
      <vt:lpstr>PowerPoint Presentation</vt:lpstr>
      <vt:lpstr>Administration of the act and rules</vt:lpstr>
      <vt:lpstr>Licensing authority</vt:lpstr>
      <vt:lpstr>PowerPoint Presentation</vt:lpstr>
      <vt:lpstr>PowerPoint Presentation</vt:lpstr>
      <vt:lpstr>Controlling authority DRUG INSPECTOR</vt:lpstr>
      <vt:lpstr>Drug Inspector</vt:lpstr>
      <vt:lpstr>PowerPoint Presentation</vt:lpstr>
      <vt:lpstr>PowerPoint Presentation</vt:lpstr>
      <vt:lpstr> IMPORT</vt:lpstr>
      <vt:lpstr>IMPORT of drugs</vt:lpstr>
      <vt:lpstr>Classes of drugs prohibited to import</vt:lpstr>
      <vt:lpstr>Penalties related to Import</vt:lpstr>
      <vt:lpstr>Cosmetics prohibited to import</vt:lpstr>
      <vt:lpstr>MANUFACTURE</vt:lpstr>
      <vt:lpstr>Manufacture</vt:lpstr>
      <vt:lpstr>Prohibition of manufacture</vt:lpstr>
      <vt:lpstr>SALE</vt:lpstr>
      <vt:lpstr>PowerPoint Presentation</vt:lpstr>
      <vt:lpstr>Class of drug prohibited to sale</vt:lpstr>
      <vt:lpstr>Drugs and Cosmetics (Amendment) Act, 2008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 &amp; Cosmetics Act 1940 and Rules 1945</dc:title>
  <dc:creator>Hitesh</dc:creator>
  <cp:lastModifiedBy>919848844936</cp:lastModifiedBy>
  <cp:revision>399</cp:revision>
  <dcterms:created xsi:type="dcterms:W3CDTF">2010-03-17T03:03:16Z</dcterms:created>
  <dcterms:modified xsi:type="dcterms:W3CDTF">2021-10-01T12:28:09Z</dcterms:modified>
</cp:coreProperties>
</file>